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1" r:id="rId1"/>
  </p:sldMasterIdLst>
  <p:notesMasterIdLst>
    <p:notesMasterId r:id="rId78"/>
  </p:notesMasterIdLst>
  <p:sldIdLst>
    <p:sldId id="256" r:id="rId2"/>
    <p:sldId id="459" r:id="rId3"/>
    <p:sldId id="460" r:id="rId4"/>
    <p:sldId id="587" r:id="rId5"/>
    <p:sldId id="589" r:id="rId6"/>
    <p:sldId id="462" r:id="rId7"/>
    <p:sldId id="461" r:id="rId8"/>
    <p:sldId id="591" r:id="rId9"/>
    <p:sldId id="588" r:id="rId10"/>
    <p:sldId id="584" r:id="rId11"/>
    <p:sldId id="433" r:id="rId12"/>
    <p:sldId id="380" r:id="rId13"/>
    <p:sldId id="590" r:id="rId14"/>
    <p:sldId id="435" r:id="rId15"/>
    <p:sldId id="434" r:id="rId16"/>
    <p:sldId id="436" r:id="rId17"/>
    <p:sldId id="437" r:id="rId18"/>
    <p:sldId id="438" r:id="rId19"/>
    <p:sldId id="439" r:id="rId20"/>
    <p:sldId id="582" r:id="rId21"/>
    <p:sldId id="441" r:id="rId22"/>
    <p:sldId id="569" r:id="rId23"/>
    <p:sldId id="570" r:id="rId24"/>
    <p:sldId id="571" r:id="rId25"/>
    <p:sldId id="432" r:id="rId26"/>
    <p:sldId id="527" r:id="rId27"/>
    <p:sldId id="528" r:id="rId28"/>
    <p:sldId id="529" r:id="rId29"/>
    <p:sldId id="530" r:id="rId30"/>
    <p:sldId id="531" r:id="rId31"/>
    <p:sldId id="572" r:id="rId32"/>
    <p:sldId id="532" r:id="rId33"/>
    <p:sldId id="554" r:id="rId34"/>
    <p:sldId id="533" r:id="rId35"/>
    <p:sldId id="538" r:id="rId36"/>
    <p:sldId id="535" r:id="rId37"/>
    <p:sldId id="592" r:id="rId38"/>
    <p:sldId id="577" r:id="rId39"/>
    <p:sldId id="578" r:id="rId40"/>
    <p:sldId id="555" r:id="rId41"/>
    <p:sldId id="556" r:id="rId42"/>
    <p:sldId id="539" r:id="rId43"/>
    <p:sldId id="408" r:id="rId44"/>
    <p:sldId id="540" r:id="rId45"/>
    <p:sldId id="442" r:id="rId46"/>
    <p:sldId id="557" r:id="rId47"/>
    <p:sldId id="579" r:id="rId48"/>
    <p:sldId id="558" r:id="rId49"/>
    <p:sldId id="559" r:id="rId50"/>
    <p:sldId id="536" r:id="rId51"/>
    <p:sldId id="551" r:id="rId52"/>
    <p:sldId id="553" r:id="rId53"/>
    <p:sldId id="560" r:id="rId54"/>
    <p:sldId id="561" r:id="rId55"/>
    <p:sldId id="562" r:id="rId56"/>
    <p:sldId id="565" r:id="rId57"/>
    <p:sldId id="563" r:id="rId58"/>
    <p:sldId id="519" r:id="rId59"/>
    <p:sldId id="521" r:id="rId60"/>
    <p:sldId id="564" r:id="rId61"/>
    <p:sldId id="566" r:id="rId62"/>
    <p:sldId id="549" r:id="rId63"/>
    <p:sldId id="550" r:id="rId64"/>
    <p:sldId id="513" r:id="rId65"/>
    <p:sldId id="585" r:id="rId66"/>
    <p:sldId id="586" r:id="rId67"/>
    <p:sldId id="546" r:id="rId68"/>
    <p:sldId id="517" r:id="rId69"/>
    <p:sldId id="514" r:id="rId70"/>
    <p:sldId id="516" r:id="rId71"/>
    <p:sldId id="515" r:id="rId72"/>
    <p:sldId id="581" r:id="rId73"/>
    <p:sldId id="301" r:id="rId74"/>
    <p:sldId id="534" r:id="rId75"/>
    <p:sldId id="303" r:id="rId76"/>
    <p:sldId id="580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4521"/>
  </p:normalViewPr>
  <p:slideViewPr>
    <p:cSldViewPr snapToGrid="0" snapToObjects="1">
      <p:cViewPr>
        <p:scale>
          <a:sx n="125" d="100"/>
          <a:sy n="125" d="100"/>
        </p:scale>
        <p:origin x="1504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91" d="100"/>
        <a:sy n="191" d="100"/>
      </p:scale>
      <p:origin x="0" y="363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74D00-5831-294F-B5A8-4BC25223EB89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A1D3B-72E9-B14C-9D29-6A50C2975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A1D3B-72E9-B14C-9D29-6A50C29751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7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037252-72F3-474F-8582-32D765D306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CBAD99A2-A48C-B742-9C5E-98F53B2E2B0A}" type="datetimeFigureOut">
              <a:rPr lang="en-US" smtClean="0"/>
              <a:pPr/>
              <a:t>2/15/24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AA908F59-8B24-D34D-96DC-A81F466DC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80.png"/><Relationship Id="rId4" Type="http://schemas.openxmlformats.org/officeDocument/2006/relationships/image" Target="../media/image120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10.png"/><Relationship Id="rId7" Type="http://schemas.openxmlformats.org/officeDocument/2006/relationships/image" Target="../media/image3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4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39.png"/><Relationship Id="rId7" Type="http://schemas.openxmlformats.org/officeDocument/2006/relationships/image" Target="../media/image17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0" Type="http://schemas.openxmlformats.org/officeDocument/2006/relationships/image" Target="../media/image30.png"/><Relationship Id="rId9" Type="http://schemas.openxmlformats.org/officeDocument/2006/relationships/image" Target="../media/image3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0.png"/><Relationship Id="rId7" Type="http://schemas.openxmlformats.org/officeDocument/2006/relationships/image" Target="../media/image29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2.tiff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80.png"/><Relationship Id="rId4" Type="http://schemas.openxmlformats.org/officeDocument/2006/relationships/image" Target="../media/image120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80.png"/><Relationship Id="rId4" Type="http://schemas.openxmlformats.org/officeDocument/2006/relationships/image" Target="../media/image120.png"/><Relationship Id="rId9" Type="http://schemas.openxmlformats.org/officeDocument/2006/relationships/image" Target="../media/image5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2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4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Policy Gradient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8</a:t>
            </a:r>
          </a:p>
          <a:p>
            <a:r>
              <a:rPr lang="en-US" dirty="0"/>
              <a:t>Subir </a:t>
            </a:r>
            <a:r>
              <a:rPr lang="en-US" dirty="0" err="1"/>
              <a:t>Varma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BA075-8FB3-BAE8-9C1C-148A4E11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Idea behind Policy Gradients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1A2DB8-3A7E-625B-3A13-18473C5CC33A}"/>
              </a:ext>
            </a:extLst>
          </p:cNvPr>
          <p:cNvGrpSpPr/>
          <p:nvPr/>
        </p:nvGrpSpPr>
        <p:grpSpPr>
          <a:xfrm>
            <a:off x="618282" y="1708413"/>
            <a:ext cx="8498452" cy="1918413"/>
            <a:chOff x="618282" y="1708413"/>
            <a:chExt cx="8498452" cy="19184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A57D21-B7A7-5BA7-0F37-1D347B280114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18413"/>
              <a:chOff x="1682994" y="1558101"/>
              <a:chExt cx="4911960" cy="191841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598A1D-622A-0997-BC82-5C87DA88563F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AC0C95C-6941-D2AD-A8E9-B02C88EC8146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73BB25-C829-D812-5975-BF14B0890FDA}"/>
                  </a:ext>
                </a:extLst>
              </p:cNvPr>
              <p:cNvSpPr txBox="1"/>
              <p:nvPr/>
            </p:nvSpPr>
            <p:spPr>
              <a:xfrm>
                <a:off x="1682994" y="2311483"/>
                <a:ext cx="309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4607FCA-200A-4596-9597-C4D88CC144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F7A16A-4855-852D-85E1-52E43F0897A8}"/>
                  </a:ext>
                </a:extLst>
              </p:cNvPr>
              <p:cNvSpPr txBox="1"/>
              <p:nvPr/>
            </p:nvSpPr>
            <p:spPr>
              <a:xfrm>
                <a:off x="4120676" y="2953294"/>
                <a:ext cx="46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933D5B5-A364-B768-E891-EB45BA05E9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FBC0B7-AD90-DE55-804D-FC4BDFC8ED69}"/>
                    </a:ext>
                  </a:extLst>
                </p:cNvPr>
                <p:cNvSpPr txBox="1"/>
                <p:nvPr/>
              </p:nvSpPr>
              <p:spPr>
                <a:xfrm>
                  <a:off x="5579292" y="1847790"/>
                  <a:ext cx="34454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3D006B-7BB0-E64D-AE0E-D95E02EF0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2" y="1847790"/>
                  <a:ext cx="3445495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3226" r="-183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7D0E6F-2B18-49C0-1DAE-BD7427BA148F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482CD3-8ECF-D8CC-B751-41559F41D3B3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4C4319-B792-B8D1-83F9-7CCFC242CCA9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346F87E-A18E-5EB5-41C3-52FB08D6474C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B5AF64-B457-0285-47B1-0DDA0F4FE568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353744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29D2BE-7361-A94C-B227-A999D926D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3537443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3333" r="-178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F07F40E-9601-CEBB-32FE-B4C7BD2D4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82" y="1878326"/>
            <a:ext cx="2038749" cy="13722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7AA7E8-6C63-77FC-E11F-C5CF8087CC14}"/>
              </a:ext>
            </a:extLst>
          </p:cNvPr>
          <p:cNvSpPr txBox="1"/>
          <p:nvPr/>
        </p:nvSpPr>
        <p:spPr>
          <a:xfrm>
            <a:off x="618282" y="3921450"/>
            <a:ext cx="79832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 We want to find a Neural Network whose output gives the </a:t>
            </a:r>
          </a:p>
          <a:p>
            <a:r>
              <a:rPr lang="en-US" dirty="0"/>
              <a:t>Optimal Policy that maximizes the RL Reward R</a:t>
            </a:r>
          </a:p>
          <a:p>
            <a:endParaRPr lang="en-US" dirty="0"/>
          </a:p>
          <a:p>
            <a:r>
              <a:rPr lang="en-US" dirty="0"/>
              <a:t>Solution: Find a Reward Function R’ for the Neural Network, such that</a:t>
            </a:r>
            <a:br>
              <a:rPr lang="en-US" dirty="0"/>
            </a:br>
            <a:r>
              <a:rPr lang="en-US" dirty="0"/>
              <a:t>the the weights W that maximize R’ also result in the Optimal Policy</a:t>
            </a:r>
            <a:br>
              <a:rPr lang="en-US" dirty="0"/>
            </a:br>
            <a:r>
              <a:rPr lang="en-US" dirty="0"/>
              <a:t>for the RL problem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BF604C-5CC5-7B8D-D9B7-C1040A042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199" y="5765813"/>
            <a:ext cx="1504901" cy="8905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A9F9F-7C8F-3467-EBA2-D0F6BB5CAACF}"/>
              </a:ext>
            </a:extLst>
          </p:cNvPr>
          <p:cNvSpPr txBox="1"/>
          <p:nvPr/>
        </p:nvSpPr>
        <p:spPr>
          <a:xfrm>
            <a:off x="4306331" y="5514392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 R</a:t>
            </a:r>
          </a:p>
        </p:txBody>
      </p:sp>
      <p:pic>
        <p:nvPicPr>
          <p:cNvPr id="23" name="Picture 22" descr="A white rectangular object with blue dots and black text&#10;&#10;Description automatically generated">
            <a:extLst>
              <a:ext uri="{FF2B5EF4-FFF2-40B4-BE49-F238E27FC236}">
                <a16:creationId xmlns:a16="http://schemas.microsoft.com/office/drawing/2014/main" id="{E499D235-68B5-2180-D195-C4991B3F7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717" y="5923805"/>
            <a:ext cx="2137984" cy="7156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76056F-A661-D0DF-EF4B-E7DA5EA9BC6A}"/>
              </a:ext>
            </a:extLst>
          </p:cNvPr>
          <p:cNvSpPr txBox="1"/>
          <p:nvPr/>
        </p:nvSpPr>
        <p:spPr>
          <a:xfrm>
            <a:off x="6411945" y="552022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 R’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EC96D5-CFBC-56F4-E6AE-69B5B433451E}"/>
              </a:ext>
            </a:extLst>
          </p:cNvPr>
          <p:cNvSpPr/>
          <p:nvPr/>
        </p:nvSpPr>
        <p:spPr>
          <a:xfrm>
            <a:off x="4114800" y="5421086"/>
            <a:ext cx="4310743" cy="131561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9A8F9-3264-B24A-B9E5-A37D607D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2495323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Playing Pong using Policy Gradients</a:t>
            </a:r>
          </a:p>
        </p:txBody>
      </p:sp>
    </p:spTree>
    <p:extLst>
      <p:ext uri="{BB962C8B-B14F-4D97-AF65-F5344CB8AC3E}">
        <p14:creationId xmlns:p14="http://schemas.microsoft.com/office/powerpoint/2010/main" val="41290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59CCF-3F99-9F47-9AEC-FC584D1C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Network for Pong</a:t>
            </a:r>
          </a:p>
        </p:txBody>
      </p:sp>
      <p:pic>
        <p:nvPicPr>
          <p:cNvPr id="27" name="Picture 2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794A5A6-35FA-1079-9AA0-C454342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1" y="1417638"/>
            <a:ext cx="6198670" cy="3597309"/>
          </a:xfrm>
          <a:prstGeom prst="rect">
            <a:avLst/>
          </a:prstGeom>
        </p:spPr>
      </p:pic>
      <p:pic>
        <p:nvPicPr>
          <p:cNvPr id="29" name="Picture 28" descr="A brown surface with green and white lines&#10;&#10;Description automatically generated">
            <a:extLst>
              <a:ext uri="{FF2B5EF4-FFF2-40B4-BE49-F238E27FC236}">
                <a16:creationId xmlns:a16="http://schemas.microsoft.com/office/drawing/2014/main" id="{E0C93B31-BD74-8D42-4D10-F7EB2D39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79577"/>
            <a:ext cx="1780062" cy="1728216"/>
          </a:xfrm>
          <a:prstGeom prst="rect">
            <a:avLst/>
          </a:prstGeom>
        </p:spPr>
      </p:pic>
      <p:pic>
        <p:nvPicPr>
          <p:cNvPr id="31" name="Picture 30" descr="A text on a white background&#10;&#10;Description automatically generated">
            <a:extLst>
              <a:ext uri="{FF2B5EF4-FFF2-40B4-BE49-F238E27FC236}">
                <a16:creationId xmlns:a16="http://schemas.microsoft.com/office/drawing/2014/main" id="{1F8BE3D8-4818-F6EA-4C8A-DA36A55A3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14" y="4419985"/>
            <a:ext cx="1175233" cy="11899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7BC939-741B-395A-BDA6-7498EDCC21D4}"/>
              </a:ext>
            </a:extLst>
          </p:cNvPr>
          <p:cNvSpPr txBox="1"/>
          <p:nvPr/>
        </p:nvSpPr>
        <p:spPr>
          <a:xfrm>
            <a:off x="6362299" y="4096819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Probability of</a:t>
            </a:r>
            <a:br>
              <a:rPr lang="en-US" dirty="0"/>
            </a:br>
            <a:r>
              <a:rPr lang="en-US" dirty="0"/>
              <a:t>moving the paddle UP</a:t>
            </a:r>
          </a:p>
        </p:txBody>
      </p:sp>
    </p:spTree>
    <p:extLst>
      <p:ext uri="{BB962C8B-B14F-4D97-AF65-F5344CB8AC3E}">
        <p14:creationId xmlns:p14="http://schemas.microsoft.com/office/powerpoint/2010/main" val="59889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0AD7-5265-9F7A-5DD5-3876C6E67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5C22C1-9646-B8AE-B1BA-DE7D03C8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Network for Pong</a:t>
            </a:r>
          </a:p>
        </p:txBody>
      </p:sp>
      <p:pic>
        <p:nvPicPr>
          <p:cNvPr id="29" name="Picture 28" descr="A brown surface with green and white lines&#10;&#10;Description automatically generated">
            <a:extLst>
              <a:ext uri="{FF2B5EF4-FFF2-40B4-BE49-F238E27FC236}">
                <a16:creationId xmlns:a16="http://schemas.microsoft.com/office/drawing/2014/main" id="{2B237E54-56CE-DD00-6E8A-C1DB2453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79577"/>
            <a:ext cx="1780062" cy="1728216"/>
          </a:xfrm>
          <a:prstGeom prst="rect">
            <a:avLst/>
          </a:prstGeom>
        </p:spPr>
      </p:pic>
      <p:pic>
        <p:nvPicPr>
          <p:cNvPr id="31" name="Picture 30" descr="A text on a white background&#10;&#10;Description automatically generated">
            <a:extLst>
              <a:ext uri="{FF2B5EF4-FFF2-40B4-BE49-F238E27FC236}">
                <a16:creationId xmlns:a16="http://schemas.microsoft.com/office/drawing/2014/main" id="{581E7FD8-AEA7-9279-1092-E86408B4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4" y="4419985"/>
            <a:ext cx="1175233" cy="11899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7FEF8CE-C0B8-5081-4C20-54BAB489FC36}"/>
              </a:ext>
            </a:extLst>
          </p:cNvPr>
          <p:cNvSpPr txBox="1"/>
          <p:nvPr/>
        </p:nvSpPr>
        <p:spPr>
          <a:xfrm>
            <a:off x="6500328" y="5080794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Probability of</a:t>
            </a:r>
            <a:br>
              <a:rPr lang="en-US" dirty="0"/>
            </a:br>
            <a:r>
              <a:rPr lang="en-US" dirty="0"/>
              <a:t>moving the paddle UP</a:t>
            </a:r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F870D38D-20F0-1FB1-97B5-08DC22AB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253" y="1674606"/>
            <a:ext cx="6454367" cy="32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8E0A4-D21F-C94C-9F84-E955E981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Network for Pong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06B17-6F7F-204E-82FC-7D64E3FF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09" y="1680924"/>
            <a:ext cx="873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2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89245-A3A1-AA42-9B74-D4014340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3" y="47006"/>
            <a:ext cx="8229600" cy="1143000"/>
          </a:xfrm>
        </p:spPr>
        <p:txBody>
          <a:bodyPr/>
          <a:lstStyle/>
          <a:p>
            <a:r>
              <a:rPr lang="en-US" dirty="0"/>
              <a:t>Policy Network for Pong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D23DF-AF58-FB4F-A9C0-F4DFE66F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58" y="1619813"/>
            <a:ext cx="5753100" cy="269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5F9D8-8439-9844-94B8-BE71DE3E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0" y="2299263"/>
            <a:ext cx="166370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23C3EB-7B3F-004F-B062-ADE634E5E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43" y="4584695"/>
            <a:ext cx="8718114" cy="1310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5F24C-6733-CAEE-4F8F-F621D450B98B}"/>
              </a:ext>
            </a:extLst>
          </p:cNvPr>
          <p:cNvSpPr txBox="1"/>
          <p:nvPr/>
        </p:nvSpPr>
        <p:spPr>
          <a:xfrm>
            <a:off x="2229247" y="136921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3C3C1-08D7-CF99-EFA6-F060620F914A}"/>
              </a:ext>
            </a:extLst>
          </p:cNvPr>
          <p:cNvSpPr txBox="1"/>
          <p:nvPr/>
        </p:nvSpPr>
        <p:spPr>
          <a:xfrm>
            <a:off x="3863028" y="1094472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 with a </a:t>
            </a:r>
          </a:p>
          <a:p>
            <a:r>
              <a:rPr lang="en-US" dirty="0"/>
              <a:t>single Hidden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ECCA3-FF57-269C-E09E-195ED38F60C4}"/>
              </a:ext>
            </a:extLst>
          </p:cNvPr>
          <p:cNvSpPr txBox="1"/>
          <p:nvPr/>
        </p:nvSpPr>
        <p:spPr>
          <a:xfrm>
            <a:off x="471637" y="333996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Pixels</a:t>
            </a:r>
          </a:p>
        </p:txBody>
      </p:sp>
    </p:spTree>
    <p:extLst>
      <p:ext uri="{BB962C8B-B14F-4D97-AF65-F5344CB8AC3E}">
        <p14:creationId xmlns:p14="http://schemas.microsoft.com/office/powerpoint/2010/main" val="148867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739A6A-64ED-C940-9E22-75015F31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80" y="1144639"/>
            <a:ext cx="7048500" cy="4076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6C146-00CF-5F5A-4CBB-2AEEF7556AB0}"/>
              </a:ext>
            </a:extLst>
          </p:cNvPr>
          <p:cNvSpPr txBox="1"/>
          <p:nvPr/>
        </p:nvSpPr>
        <p:spPr>
          <a:xfrm>
            <a:off x="4466030" y="3105834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Training Using</a:t>
            </a:r>
          </a:p>
          <a:p>
            <a:pPr algn="ctr"/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96465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B8C8E-FB71-2F47-83A6-AB27BC81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9927"/>
            <a:ext cx="7286263" cy="436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BE5689-BFA4-034C-B5EE-6AA7F599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57" y="5412301"/>
            <a:ext cx="5220483" cy="598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6737C1-9D69-5A41-A666-BF934E3DFD9A}"/>
                  </a:ext>
                </a:extLst>
              </p:cNvPr>
              <p:cNvSpPr txBox="1"/>
              <p:nvPr/>
            </p:nvSpPr>
            <p:spPr>
              <a:xfrm>
                <a:off x="2412586" y="2261112"/>
                <a:ext cx="7214208" cy="810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+(1−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log</m:t>
                      </m:r>
                      <m:r>
                        <a:rPr lang="en-US" b="0" i="0" smtClean="0">
                          <a:latin typeface="Cambria Math" charset="0"/>
                        </a:rPr>
                        <m:t> (1−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j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6737C1-9D69-5A41-A666-BF934E3DF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586" y="2261112"/>
                <a:ext cx="7214208" cy="810222"/>
              </a:xfrm>
              <a:prstGeom prst="rect">
                <a:avLst/>
              </a:prstGeom>
              <a:blipFill>
                <a:blip r:embed="rId4"/>
                <a:stretch>
                  <a:fillRect t="-106154" b="-1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0939499-D00A-8A46-A8C8-6F4ACB29C3AB}"/>
              </a:ext>
            </a:extLst>
          </p:cNvPr>
          <p:cNvSpPr txBox="1"/>
          <p:nvPr/>
        </p:nvSpPr>
        <p:spPr>
          <a:xfrm>
            <a:off x="3355925" y="1891780"/>
            <a:ext cx="126348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Maximize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6509A4CA-CF6C-9442-AC2D-10378A35A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764" y="2787095"/>
            <a:ext cx="2141397" cy="711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994F63-752F-884D-BE88-676A8940A4E2}"/>
              </a:ext>
            </a:extLst>
          </p:cNvPr>
          <p:cNvSpPr txBox="1"/>
          <p:nvPr/>
        </p:nvSpPr>
        <p:spPr>
          <a:xfrm>
            <a:off x="5417529" y="199207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C14BF-C365-784B-AF29-6C11917AD747}"/>
              </a:ext>
            </a:extLst>
          </p:cNvPr>
          <p:cNvSpPr txBox="1"/>
          <p:nvPr/>
        </p:nvSpPr>
        <p:spPr>
          <a:xfrm>
            <a:off x="6393402" y="191009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Network 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65EF94-9064-9C45-A52A-D1E3DFEDEDCC}"/>
              </a:ext>
            </a:extLst>
          </p:cNvPr>
          <p:cNvCxnSpPr/>
          <p:nvPr/>
        </p:nvCxnSpPr>
        <p:spPr>
          <a:xfrm flipH="1">
            <a:off x="5069711" y="2261112"/>
            <a:ext cx="520861" cy="21587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569568-4BCE-354E-A506-2E82E68F89EE}"/>
              </a:ext>
            </a:extLst>
          </p:cNvPr>
          <p:cNvCxnSpPr>
            <a:cxnSpLocks/>
          </p:cNvCxnSpPr>
          <p:nvPr/>
        </p:nvCxnSpPr>
        <p:spPr>
          <a:xfrm flipH="1">
            <a:off x="5845216" y="2198503"/>
            <a:ext cx="743329" cy="27847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3242D67-DC46-F946-B181-8ACFE4B31A6F}"/>
              </a:ext>
            </a:extLst>
          </p:cNvPr>
          <p:cNvSpPr txBox="1"/>
          <p:nvPr/>
        </p:nvSpPr>
        <p:spPr>
          <a:xfrm>
            <a:off x="7182240" y="873451"/>
            <a:ext cx="16145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 = 1, UP</a:t>
            </a:r>
          </a:p>
          <a:p>
            <a:r>
              <a:rPr lang="en-US" dirty="0"/>
              <a:t>t = 0, 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62F1B-CE05-FC40-A893-EEE92E60D30B}"/>
              </a:ext>
            </a:extLst>
          </p:cNvPr>
          <p:cNvSpPr txBox="1"/>
          <p:nvPr/>
        </p:nvSpPr>
        <p:spPr>
          <a:xfrm>
            <a:off x="7182240" y="52647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2CD02-3411-FC4D-AC2E-3B6F270B0DD5}"/>
              </a:ext>
            </a:extLst>
          </p:cNvPr>
          <p:cNvSpPr txBox="1"/>
          <p:nvPr/>
        </p:nvSpPr>
        <p:spPr>
          <a:xfrm>
            <a:off x="3100952" y="5988644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Can’t use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56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591EC-6D76-0340-B88E-C4005DEE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01" y="987949"/>
            <a:ext cx="7891397" cy="4316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381253-D906-3D4A-943D-A261D1754C33}"/>
              </a:ext>
            </a:extLst>
          </p:cNvPr>
          <p:cNvSpPr txBox="1"/>
          <p:nvPr/>
        </p:nvSpPr>
        <p:spPr>
          <a:xfrm>
            <a:off x="96781" y="2078581"/>
            <a:ext cx="258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Actions are sampled </a:t>
            </a:r>
          </a:p>
          <a:p>
            <a:pPr algn="ctr"/>
            <a:r>
              <a:rPr lang="en-US" dirty="0"/>
              <a:t>from Network Output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ED3FBF-273A-8F4E-93DF-29D0EC7904BE}"/>
              </a:ext>
            </a:extLst>
          </p:cNvPr>
          <p:cNvCxnSpPr>
            <a:cxnSpLocks/>
          </p:cNvCxnSpPr>
          <p:nvPr/>
        </p:nvCxnSpPr>
        <p:spPr>
          <a:xfrm>
            <a:off x="1284790" y="2724912"/>
            <a:ext cx="104172" cy="84230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23E65A-A6FE-51CC-0119-55685B57986D}"/>
              </a:ext>
            </a:extLst>
          </p:cNvPr>
          <p:cNvSpPr txBox="1"/>
          <p:nvPr/>
        </p:nvSpPr>
        <p:spPr>
          <a:xfrm>
            <a:off x="5303520" y="1289785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given by the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694518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BD2F0-7F08-A744-AC3F-852D3CBC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708938"/>
            <a:ext cx="9144000" cy="47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75BC2-1246-E44F-A96A-4CEF8452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C234E-391E-8C41-8EB4-E44420A8FF49}"/>
              </a:ext>
            </a:extLst>
          </p:cNvPr>
          <p:cNvSpPr/>
          <p:nvPr/>
        </p:nvSpPr>
        <p:spPr>
          <a:xfrm>
            <a:off x="2611678" y="1720939"/>
            <a:ext cx="2210844" cy="19043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4D327E-8F33-4943-B33B-29B1C5D8EA39}"/>
              </a:ext>
            </a:extLst>
          </p:cNvPr>
          <p:cNvCxnSpPr/>
          <p:nvPr/>
        </p:nvCxnSpPr>
        <p:spPr>
          <a:xfrm>
            <a:off x="1592180" y="2735931"/>
            <a:ext cx="10208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7B729D-C92A-DF4A-8665-DCB3F1D63C3A}"/>
              </a:ext>
            </a:extLst>
          </p:cNvPr>
          <p:cNvSpPr txBox="1"/>
          <p:nvPr/>
        </p:nvSpPr>
        <p:spPr>
          <a:xfrm>
            <a:off x="1081745" y="2474321"/>
            <a:ext cx="30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6DC15A-3E48-A746-9D7B-38A116927DB9}"/>
              </a:ext>
            </a:extLst>
          </p:cNvPr>
          <p:cNvCxnSpPr>
            <a:cxnSpLocks/>
          </p:cNvCxnSpPr>
          <p:nvPr/>
        </p:nvCxnSpPr>
        <p:spPr>
          <a:xfrm flipV="1">
            <a:off x="4822522" y="2020434"/>
            <a:ext cx="1171183" cy="11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31C3AF-C833-5A49-A8A0-00C36804350F}"/>
              </a:ext>
            </a:extLst>
          </p:cNvPr>
          <p:cNvSpPr txBox="1"/>
          <p:nvPr/>
        </p:nvSpPr>
        <p:spPr>
          <a:xfrm>
            <a:off x="6044129" y="179900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Q(S,A</a:t>
            </a:r>
            <a:r>
              <a:rPr lang="en-US" sz="2400" baseline="-25000" dirty="0"/>
              <a:t>1</a:t>
            </a:r>
            <a:r>
              <a:rPr lang="en-US" sz="2400" dirty="0"/>
              <a:t>,W)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1AAD7-1C96-7D4F-8582-8E16310FFB09}"/>
              </a:ext>
            </a:extLst>
          </p:cNvPr>
          <p:cNvSpPr txBox="1"/>
          <p:nvPr/>
        </p:nvSpPr>
        <p:spPr>
          <a:xfrm>
            <a:off x="3486107" y="3192477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465B3E-7B9F-7249-AD2C-72AE2EF19CF3}"/>
              </a:ext>
            </a:extLst>
          </p:cNvPr>
          <p:cNvCxnSpPr>
            <a:cxnSpLocks/>
          </p:cNvCxnSpPr>
          <p:nvPr/>
        </p:nvCxnSpPr>
        <p:spPr>
          <a:xfrm flipV="1">
            <a:off x="4822522" y="3263087"/>
            <a:ext cx="1171183" cy="11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546B23-5949-FD4E-84CE-B026111953F0}"/>
              </a:ext>
            </a:extLst>
          </p:cNvPr>
          <p:cNvSpPr txBox="1"/>
          <p:nvPr/>
        </p:nvSpPr>
        <p:spPr>
          <a:xfrm>
            <a:off x="6044129" y="3041659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Q(S,A</a:t>
            </a:r>
            <a:r>
              <a:rPr lang="en-US" sz="2400" baseline="-25000" dirty="0"/>
              <a:t>K</a:t>
            </a:r>
            <a:r>
              <a:rPr lang="en-US" sz="2400" dirty="0"/>
              <a:t>,W)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B36DD-34D6-964F-80A4-186865736641}"/>
              </a:ext>
            </a:extLst>
          </p:cNvPr>
          <p:cNvSpPr txBox="1"/>
          <p:nvPr/>
        </p:nvSpPr>
        <p:spPr>
          <a:xfrm>
            <a:off x="1592180" y="4426224"/>
            <a:ext cx="527740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Focus was on Value Function Approximations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9FDCB-7A62-304F-A8A0-A586CF5B9574}"/>
              </a:ext>
            </a:extLst>
          </p:cNvPr>
          <p:cNvSpPr txBox="1"/>
          <p:nvPr/>
        </p:nvSpPr>
        <p:spPr>
          <a:xfrm>
            <a:off x="841383" y="5163094"/>
            <a:ext cx="784541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Policy was generated indirectly by taking the max of the Q functions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2E8E7F-E1A0-D143-8AB4-97D35D56272F}"/>
              </a:ext>
            </a:extLst>
          </p:cNvPr>
          <p:cNvGrpSpPr/>
          <p:nvPr/>
        </p:nvGrpSpPr>
        <p:grpSpPr>
          <a:xfrm>
            <a:off x="5324145" y="2377052"/>
            <a:ext cx="109180" cy="620489"/>
            <a:chOff x="5849656" y="2149573"/>
            <a:chExt cx="109180" cy="6204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E97059-002C-754D-A32E-AF97F0E9E3E9}"/>
                </a:ext>
              </a:extLst>
            </p:cNvPr>
            <p:cNvSpPr/>
            <p:nvPr/>
          </p:nvSpPr>
          <p:spPr>
            <a:xfrm>
              <a:off x="5849656" y="2149573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B99FDE-0F6A-694D-A984-C4A4A313AC74}"/>
                </a:ext>
              </a:extLst>
            </p:cNvPr>
            <p:cNvSpPr/>
            <p:nvPr/>
          </p:nvSpPr>
          <p:spPr>
            <a:xfrm>
              <a:off x="5857784" y="2409371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BE01C0-70A7-7746-ABED-31FF9CB56250}"/>
                </a:ext>
              </a:extLst>
            </p:cNvPr>
            <p:cNvSpPr/>
            <p:nvPr/>
          </p:nvSpPr>
          <p:spPr>
            <a:xfrm>
              <a:off x="5857784" y="2669169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AA61F46-2A0F-6146-846A-61B968C5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79" y="1860561"/>
            <a:ext cx="2125231" cy="14304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8367B3-4ED9-58E4-C91E-C78314A5F2B5}"/>
              </a:ext>
            </a:extLst>
          </p:cNvPr>
          <p:cNvSpPr txBox="1"/>
          <p:nvPr/>
        </p:nvSpPr>
        <p:spPr>
          <a:xfrm>
            <a:off x="593790" y="132557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State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A3CD6-601A-EC18-D1AA-40304A11EEF6}"/>
              </a:ext>
            </a:extLst>
          </p:cNvPr>
          <p:cNvSpPr txBox="1"/>
          <p:nvPr/>
        </p:nvSpPr>
        <p:spPr>
          <a:xfrm>
            <a:off x="5097193" y="1051747"/>
            <a:ext cx="280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Output: Q Function for </a:t>
            </a:r>
          </a:p>
          <a:p>
            <a:pPr algn="ctr"/>
            <a:r>
              <a:rPr lang="en-US" dirty="0"/>
              <a:t>Actions in state 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5CDA0E-4EE0-443E-66A0-65B3ECE48369}"/>
              </a:ext>
            </a:extLst>
          </p:cNvPr>
          <p:cNvSpPr txBox="1"/>
          <p:nvPr/>
        </p:nvSpPr>
        <p:spPr>
          <a:xfrm>
            <a:off x="2939691" y="376484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Function</a:t>
            </a:r>
          </a:p>
        </p:txBody>
      </p:sp>
    </p:spTree>
    <p:extLst>
      <p:ext uri="{BB962C8B-B14F-4D97-AF65-F5344CB8AC3E}">
        <p14:creationId xmlns:p14="http://schemas.microsoft.com/office/powerpoint/2010/main" val="21960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448FE2-44B5-EC4E-A0B3-D36EA50E1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650"/>
            <a:ext cx="9144000" cy="36779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08AAD9-359A-3846-A1CA-C44024297D31}"/>
              </a:ext>
            </a:extLst>
          </p:cNvPr>
          <p:cNvSpPr/>
          <p:nvPr/>
        </p:nvSpPr>
        <p:spPr>
          <a:xfrm>
            <a:off x="1006453" y="4981340"/>
            <a:ext cx="2578608" cy="380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F0E65-EC1A-F4BF-48C3-2ECDC208A25A}"/>
                  </a:ext>
                </a:extLst>
              </p:cNvPr>
              <p:cNvSpPr txBox="1"/>
              <p:nvPr/>
            </p:nvSpPr>
            <p:spPr>
              <a:xfrm>
                <a:off x="635698" y="5636464"/>
                <a:ext cx="3811729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(1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F0E65-EC1A-F4BF-48C3-2ECDC208A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98" y="5636464"/>
                <a:ext cx="3811729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2473FC7-A2F7-73FC-3225-7B47EF0E58B5}"/>
              </a:ext>
            </a:extLst>
          </p:cNvPr>
          <p:cNvSpPr txBox="1"/>
          <p:nvPr/>
        </p:nvSpPr>
        <p:spPr>
          <a:xfrm>
            <a:off x="52408" y="4925480"/>
            <a:ext cx="4857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Recall from Lecture 6: We can increase the probability</a:t>
            </a:r>
            <a:br>
              <a:rPr lang="en-US" sz="1400" dirty="0"/>
            </a:br>
            <a:r>
              <a:rPr lang="en-US" sz="1400" dirty="0"/>
              <a:t>of Action 1 by changing the weights as 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77665-CB0F-261B-362C-15DC0406B872}"/>
              </a:ext>
            </a:extLst>
          </p:cNvPr>
          <p:cNvSpPr txBox="1"/>
          <p:nvPr/>
        </p:nvSpPr>
        <p:spPr>
          <a:xfrm>
            <a:off x="146231" y="298753"/>
            <a:ext cx="8590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Assume that Every Action we took was correct!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3DB6A1-5A93-0241-8E94-35B1ACC3536B}"/>
              </a:ext>
            </a:extLst>
          </p:cNvPr>
          <p:cNvSpPr txBox="1"/>
          <p:nvPr/>
        </p:nvSpPr>
        <p:spPr>
          <a:xfrm>
            <a:off x="4909828" y="4838494"/>
            <a:ext cx="391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And we can increase the probability</a:t>
            </a:r>
            <a:br>
              <a:rPr lang="en-US" sz="1400" dirty="0"/>
            </a:br>
            <a:r>
              <a:rPr lang="en-US" sz="1400" dirty="0"/>
              <a:t>of Action 0 by changing the weights as 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94333B-1401-FBA9-0BFE-5A120B7CF25D}"/>
                  </a:ext>
                </a:extLst>
              </p:cNvPr>
              <p:cNvSpPr txBox="1"/>
              <p:nvPr/>
            </p:nvSpPr>
            <p:spPr>
              <a:xfrm>
                <a:off x="5014556" y="5596322"/>
                <a:ext cx="3811729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94333B-1401-FBA9-0BFE-5A120B7C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556" y="5596322"/>
                <a:ext cx="3811729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FD750E-0BFC-F972-5EF0-6656AF9E8BB2}"/>
                  </a:ext>
                </a:extLst>
              </p:cNvPr>
              <p:cNvSpPr txBox="1"/>
              <p:nvPr/>
            </p:nvSpPr>
            <p:spPr>
              <a:xfrm>
                <a:off x="5014556" y="6374581"/>
                <a:ext cx="4017957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FD750E-0BFC-F972-5EF0-6656AF9E8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556" y="6374581"/>
                <a:ext cx="4017957" cy="369332"/>
              </a:xfrm>
              <a:prstGeom prst="rect">
                <a:avLst/>
              </a:prstGeom>
              <a:blipFill>
                <a:blip r:embed="rId5"/>
                <a:stretch>
                  <a:fillRect t="-689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31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7C1EF-D15B-5C4B-B3D8-AF8A6078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590"/>
            <a:ext cx="9144000" cy="3693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3E2240-1E54-7159-B380-5B859C7F0C79}"/>
              </a:ext>
            </a:extLst>
          </p:cNvPr>
          <p:cNvSpPr txBox="1"/>
          <p:nvPr/>
        </p:nvSpPr>
        <p:spPr>
          <a:xfrm>
            <a:off x="146231" y="298753"/>
            <a:ext cx="904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Assume that Every Action we took was incorrect!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83D0D4-F82E-11BE-1686-051894A96246}"/>
              </a:ext>
            </a:extLst>
          </p:cNvPr>
          <p:cNvSpPr/>
          <p:nvPr/>
        </p:nvSpPr>
        <p:spPr>
          <a:xfrm>
            <a:off x="1006453" y="4981340"/>
            <a:ext cx="2578608" cy="380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92614-2A0C-5B1E-1C19-72D9BCFD3034}"/>
                  </a:ext>
                </a:extLst>
              </p:cNvPr>
              <p:cNvSpPr txBox="1"/>
              <p:nvPr/>
            </p:nvSpPr>
            <p:spPr>
              <a:xfrm>
                <a:off x="635698" y="5636464"/>
                <a:ext cx="3811729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(1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92614-2A0C-5B1E-1C19-72D9BCFD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98" y="5636464"/>
                <a:ext cx="3811729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AA4C162-65E2-F03A-2441-676846A482D0}"/>
              </a:ext>
            </a:extLst>
          </p:cNvPr>
          <p:cNvSpPr txBox="1"/>
          <p:nvPr/>
        </p:nvSpPr>
        <p:spPr>
          <a:xfrm>
            <a:off x="52408" y="4925480"/>
            <a:ext cx="4905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Recall from Lecture 6: We can decrease the probability</a:t>
            </a:r>
            <a:br>
              <a:rPr lang="en-US" sz="1400" dirty="0"/>
            </a:br>
            <a:r>
              <a:rPr lang="en-US" sz="1400" dirty="0"/>
              <a:t>of Action 1 by changing the weights as 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BB056-E699-4EEC-1805-90B882786371}"/>
              </a:ext>
            </a:extLst>
          </p:cNvPr>
          <p:cNvSpPr txBox="1"/>
          <p:nvPr/>
        </p:nvSpPr>
        <p:spPr>
          <a:xfrm>
            <a:off x="4909828" y="4838494"/>
            <a:ext cx="391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And we can decrease the probability</a:t>
            </a:r>
            <a:br>
              <a:rPr lang="en-US" sz="1400" dirty="0"/>
            </a:br>
            <a:r>
              <a:rPr lang="en-US" sz="1400" dirty="0"/>
              <a:t>of Action 0 by changing the weights as 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31AE0-5E00-0E06-DEC0-CD778479EF1B}"/>
                  </a:ext>
                </a:extLst>
              </p:cNvPr>
              <p:cNvSpPr txBox="1"/>
              <p:nvPr/>
            </p:nvSpPr>
            <p:spPr>
              <a:xfrm>
                <a:off x="5014556" y="5596322"/>
                <a:ext cx="3811729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31AE0-5E00-0E06-DEC0-CD778479E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556" y="5596322"/>
                <a:ext cx="3811729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0523D4-563A-8A6D-5BC7-93CF14F2F664}"/>
                  </a:ext>
                </a:extLst>
              </p:cNvPr>
              <p:cNvSpPr txBox="1"/>
              <p:nvPr/>
            </p:nvSpPr>
            <p:spPr>
              <a:xfrm>
                <a:off x="5014556" y="6374581"/>
                <a:ext cx="4017957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0523D4-563A-8A6D-5BC7-93CF14F2F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556" y="6374581"/>
                <a:ext cx="4017957" cy="369332"/>
              </a:xfrm>
              <a:prstGeom prst="rect">
                <a:avLst/>
              </a:prstGeom>
              <a:blipFill>
                <a:blip r:embed="rId5"/>
                <a:stretch>
                  <a:fillRect t="-6897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52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7580F1-87EB-4046-947D-D1A178B6A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25" y="1960116"/>
            <a:ext cx="8229600" cy="567391"/>
          </a:xfrm>
        </p:spPr>
        <p:txBody>
          <a:bodyPr/>
          <a:lstStyle/>
          <a:p>
            <a:pPr marL="109728" indent="0">
              <a:buNone/>
            </a:pPr>
            <a:r>
              <a:rPr lang="en-US" sz="2400" dirty="0"/>
              <a:t>Effectively, we are maximizing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DAEF10-0F9B-FA4B-BD18-655476E1BE75}"/>
                  </a:ext>
                </a:extLst>
              </p:cNvPr>
              <p:cNvSpPr txBox="1"/>
              <p:nvPr/>
            </p:nvSpPr>
            <p:spPr>
              <a:xfrm>
                <a:off x="826220" y="2527507"/>
                <a:ext cx="8044405" cy="3191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i="1" dirty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000" dirty="0"/>
                  <a:t>]= </a:t>
                </a:r>
                <a:r>
                  <a:rPr lang="en-US" sz="2000" i="1" dirty="0"/>
                  <a:t>GL</a:t>
                </a:r>
              </a:p>
              <a:p>
                <a:endParaRPr lang="en-US" sz="2000" i="1" dirty="0"/>
              </a:p>
              <a:p>
                <a:r>
                  <a:rPr lang="en-US" sz="2000" dirty="0"/>
                  <a:t>Where</a:t>
                </a:r>
                <a:br>
                  <a:rPr lang="en-US" sz="2000" dirty="0"/>
                </a:b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 is the Cross Entropy function used as a Reward</a:t>
                </a:r>
                <a:br>
                  <a:rPr lang="en-US" sz="2000" dirty="0"/>
                </a:br>
                <a:r>
                  <a:rPr lang="en-US" sz="2000" dirty="0"/>
                  <a:t>Function for Logistic Regression</a:t>
                </a:r>
                <a:br>
                  <a:rPr lang="en-US" sz="2000" dirty="0"/>
                </a:b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 is the total Reward for a sample Monte Carlo Episode.</a:t>
                </a:r>
                <a:br>
                  <a:rPr lang="en-US" sz="2000" dirty="0"/>
                </a:br>
                <a:r>
                  <a:rPr lang="en-US" sz="2000" dirty="0"/>
                  <a:t>In this example G = +1 or -1. We will show that in general</a:t>
                </a:r>
                <a:br>
                  <a:rPr lang="en-US" sz="2000" dirty="0"/>
                </a:br>
                <a:r>
                  <a:rPr lang="en-US" sz="2000" b="0" dirty="0"/>
                  <a:t>G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DAEF10-0F9B-FA4B-BD18-655476E1B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20" y="2527507"/>
                <a:ext cx="8044405" cy="3191002"/>
              </a:xfrm>
              <a:prstGeom prst="rect">
                <a:avLst/>
              </a:prstGeom>
              <a:blipFill>
                <a:blip r:embed="rId2"/>
                <a:stretch>
                  <a:fillRect l="-2366" t="-317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30CE5CA-19B9-E842-90A3-C919C25B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36" y="369150"/>
            <a:ext cx="3199275" cy="14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98" y="1230226"/>
            <a:ext cx="6030391" cy="35685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0357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Monte Carlo Policy Gradients: Reinforce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915595"/>
            <a:ext cx="6739002" cy="780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CF4E31-D10D-A647-AA92-61BF2A43FD38}"/>
              </a:ext>
            </a:extLst>
          </p:cNvPr>
          <p:cNvGrpSpPr/>
          <p:nvPr/>
        </p:nvGrpSpPr>
        <p:grpSpPr>
          <a:xfrm>
            <a:off x="5795419" y="4835651"/>
            <a:ext cx="3348581" cy="846007"/>
            <a:chOff x="618282" y="1708413"/>
            <a:chExt cx="7089662" cy="19308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A8BCC4-DF54-B24D-83C8-9CEE7DBC3B89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49678B-1AA1-374B-984A-A4E0C415D055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2FFE819-52DE-1F43-A0E8-27F459AE2492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4603F6-79DA-3843-9650-B5E38BB01E31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5ED6232-7666-5C43-96B4-533F3930D9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E5A17B-FDB0-504D-8312-A4B3ABD19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5291D4-D43F-D04C-B2E3-5D4B0969447E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52990A0-4290-F442-B705-674F5CB61563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D746E82-EEF6-0748-A0A3-A06930FCD394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6C74F8-F6CA-6C4C-AEAA-66EC068B891B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=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𝐺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91627932-5859-FD40-9632-CD7F69C21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9316" y="5001746"/>
            <a:ext cx="940394" cy="6329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C1D990-DB20-0244-AC33-9C3ED43A1977}"/>
                  </a:ext>
                </a:extLst>
              </p:cNvPr>
              <p:cNvSpPr txBox="1"/>
              <p:nvPr/>
            </p:nvSpPr>
            <p:spPr>
              <a:xfrm>
                <a:off x="538702" y="5129263"/>
                <a:ext cx="7214208" cy="877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/>
                  <a:t>]</a:t>
                </a:r>
              </a:p>
              <a:p>
                <a:r>
                  <a:rPr lang="en-US" dirty="0"/>
                  <a:t>       =GL(W)</a:t>
                </a:r>
              </a:p>
              <a:p>
                <a:r>
                  <a:rPr lang="en-US" b="0" dirty="0"/>
                  <a:t>G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: </a:t>
                </a:r>
                <a:r>
                  <a:rPr lang="en-US" sz="1400" dirty="0"/>
                  <a:t>The total reward for the Episode</a:t>
                </a:r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C1D990-DB20-0244-AC33-9C3ED43A1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02" y="5129263"/>
                <a:ext cx="7214208" cy="877420"/>
              </a:xfrm>
              <a:prstGeom prst="rect">
                <a:avLst/>
              </a:prstGeom>
              <a:blipFill>
                <a:blip r:embed="rId9"/>
                <a:stretch>
                  <a:fillRect l="-1933" t="-5714" b="-7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0E89AD-6F9B-6A48-BF98-C6744F68ABDC}"/>
              </a:ext>
            </a:extLst>
          </p:cNvPr>
          <p:cNvSpPr txBox="1"/>
          <p:nvPr/>
        </p:nvSpPr>
        <p:spPr>
          <a:xfrm>
            <a:off x="4738255" y="201352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D220C-5C8B-B847-B84A-390A8D597C6D}"/>
              </a:ext>
            </a:extLst>
          </p:cNvPr>
          <p:cNvSpPr txBox="1"/>
          <p:nvPr/>
        </p:nvSpPr>
        <p:spPr>
          <a:xfrm>
            <a:off x="5052291" y="285403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5FE0C-F8D8-EE4A-8365-9053BFD38EE2}"/>
              </a:ext>
            </a:extLst>
          </p:cNvPr>
          <p:cNvSpPr txBox="1"/>
          <p:nvPr/>
        </p:nvSpPr>
        <p:spPr>
          <a:xfrm>
            <a:off x="5320145" y="381461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2D580-BFBB-B045-B902-B4CD5528C490}"/>
              </a:ext>
            </a:extLst>
          </p:cNvPr>
          <p:cNvSpPr txBox="1"/>
          <p:nvPr/>
        </p:nvSpPr>
        <p:spPr>
          <a:xfrm>
            <a:off x="5557035" y="1745642"/>
            <a:ext cx="148951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Use these actions</a:t>
            </a:r>
            <a:br>
              <a:rPr lang="en-US" sz="1200" dirty="0"/>
            </a:br>
            <a:r>
              <a:rPr lang="en-US" sz="1200" dirty="0"/>
              <a:t>as labels to train</a:t>
            </a:r>
            <a:br>
              <a:rPr lang="en-US" sz="1200" dirty="0"/>
            </a:br>
            <a:r>
              <a:rPr lang="en-US" sz="1200" dirty="0"/>
              <a:t>Policy Network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2CB4AD-0BAF-A847-95C1-35DBC2AF7E70}"/>
              </a:ext>
            </a:extLst>
          </p:cNvPr>
          <p:cNvCxnSpPr/>
          <p:nvPr/>
        </p:nvCxnSpPr>
        <p:spPr>
          <a:xfrm flipH="1">
            <a:off x="5052291" y="1923014"/>
            <a:ext cx="348221" cy="22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D18803-F6C0-FC4A-BEB3-803B6F42EF5A}"/>
              </a:ext>
            </a:extLst>
          </p:cNvPr>
          <p:cNvCxnSpPr/>
          <p:nvPr/>
        </p:nvCxnSpPr>
        <p:spPr>
          <a:xfrm flipH="1">
            <a:off x="5257636" y="2198193"/>
            <a:ext cx="267854" cy="77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088789-C714-CFE8-4F5A-A641ED071261}"/>
              </a:ext>
            </a:extLst>
          </p:cNvPr>
          <p:cNvSpPr txBox="1"/>
          <p:nvPr/>
        </p:nvSpPr>
        <p:spPr>
          <a:xfrm>
            <a:off x="6662494" y="5951738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Choose Weights to</a:t>
            </a:r>
            <a:br>
              <a:rPr lang="en-US" dirty="0"/>
            </a:br>
            <a:r>
              <a:rPr lang="en-US" dirty="0"/>
              <a:t>Maximize GL(W)</a:t>
            </a:r>
          </a:p>
        </p:txBody>
      </p:sp>
    </p:spTree>
    <p:extLst>
      <p:ext uri="{BB962C8B-B14F-4D97-AF65-F5344CB8AC3E}">
        <p14:creationId xmlns:p14="http://schemas.microsoft.com/office/powerpoint/2010/main" val="40701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182FE-E13F-7340-8CCA-05E1C1E3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Reinforce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93373-1909-6C48-97DD-632073CC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969"/>
            <a:ext cx="9144000" cy="32640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615E62-CA39-574F-84F2-FEC80C72EC6D}"/>
              </a:ext>
            </a:extLst>
          </p:cNvPr>
          <p:cNvSpPr/>
          <p:nvPr/>
        </p:nvSpPr>
        <p:spPr>
          <a:xfrm>
            <a:off x="2586788" y="3428999"/>
            <a:ext cx="2346159" cy="854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33ACD-87AB-2E4F-A754-68302089C260}"/>
                  </a:ext>
                </a:extLst>
              </p:cNvPr>
              <p:cNvSpPr/>
              <p:nvPr/>
            </p:nvSpPr>
            <p:spPr>
              <a:xfrm>
                <a:off x="2564646" y="3429081"/>
                <a:ext cx="727763" cy="544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33ACD-87AB-2E4F-A754-68302089C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46" y="3429081"/>
                <a:ext cx="727763" cy="544893"/>
              </a:xfrm>
              <a:prstGeom prst="rect">
                <a:avLst/>
              </a:prstGeom>
              <a:blipFill>
                <a:blip r:embed="rId3"/>
                <a:stretch>
                  <a:fillRect l="-689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25FD8E1-D87D-B342-8674-94CDEFACA9B6}"/>
              </a:ext>
            </a:extLst>
          </p:cNvPr>
          <p:cNvSpPr/>
          <p:nvPr/>
        </p:nvSpPr>
        <p:spPr>
          <a:xfrm>
            <a:off x="2983832" y="3152274"/>
            <a:ext cx="397042" cy="276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8ABCE-9E54-7241-8FA8-E6637C42951D}"/>
              </a:ext>
            </a:extLst>
          </p:cNvPr>
          <p:cNvSpPr txBox="1"/>
          <p:nvPr/>
        </p:nvSpPr>
        <p:spPr>
          <a:xfrm>
            <a:off x="2786169" y="5185945"/>
            <a:ext cx="635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gradient using action a</a:t>
            </a:r>
            <a:r>
              <a:rPr lang="en-US" baseline="-25000" dirty="0"/>
              <a:t>t</a:t>
            </a:r>
            <a:r>
              <a:rPr lang="en-US" dirty="0"/>
              <a:t> as the Label at time 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956227-49C5-9147-A05D-E7A36D417B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53" y="4048162"/>
            <a:ext cx="1158153" cy="114997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C8D811-BEEB-5A42-9391-4F16ECEB0DD7}"/>
              </a:ext>
            </a:extLst>
          </p:cNvPr>
          <p:cNvSpPr txBox="1"/>
          <p:nvPr/>
        </p:nvSpPr>
        <p:spPr>
          <a:xfrm>
            <a:off x="751815" y="5382798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Total Reward for</a:t>
            </a:r>
            <a:br>
              <a:rPr lang="en-US" sz="1600" dirty="0"/>
            </a:br>
            <a:r>
              <a:rPr lang="en-US" sz="1600" dirty="0"/>
              <a:t>the Episode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0DE2EE-77C3-2143-AD45-7115DE99B8AE}"/>
              </a:ext>
            </a:extLst>
          </p:cNvPr>
          <p:cNvCxnSpPr>
            <a:cxnSpLocks/>
          </p:cNvCxnSpPr>
          <p:nvPr/>
        </p:nvCxnSpPr>
        <p:spPr>
          <a:xfrm flipV="1">
            <a:off x="2164466" y="3883590"/>
            <a:ext cx="578734" cy="131454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126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E3FFD-DA43-EA47-8E25-87A1D18A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26" y="2779844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Derivation of Likelihood Ratio Formula</a:t>
            </a:r>
          </a:p>
        </p:txBody>
      </p:sp>
    </p:spTree>
    <p:extLst>
      <p:ext uri="{BB962C8B-B14F-4D97-AF65-F5344CB8AC3E}">
        <p14:creationId xmlns:p14="http://schemas.microsoft.com/office/powerpoint/2010/main" val="1749871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4" y="1006754"/>
            <a:ext cx="6786897" cy="4016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51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Monte Carlo: Policy Gradients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857845"/>
            <a:ext cx="6739002" cy="63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CF4E31-D10D-A647-AA92-61BF2A43FD38}"/>
              </a:ext>
            </a:extLst>
          </p:cNvPr>
          <p:cNvGrpSpPr/>
          <p:nvPr/>
        </p:nvGrpSpPr>
        <p:grpSpPr>
          <a:xfrm>
            <a:off x="5307954" y="5397870"/>
            <a:ext cx="3348581" cy="846007"/>
            <a:chOff x="618282" y="1708413"/>
            <a:chExt cx="7089662" cy="19308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A8BCC4-DF54-B24D-83C8-9CEE7DBC3B89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49678B-1AA1-374B-984A-A4E0C415D055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2FFE819-52DE-1F43-A0E8-27F459AE2492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4603F6-79DA-3843-9650-B5E38BB01E31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5ED6232-7666-5C43-96B4-533F3930D9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E5A17B-FDB0-504D-8312-A4B3ABD19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5291D4-D43F-D04C-B2E3-5D4B0969447E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52990A0-4290-F442-B705-674F5CB61563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D746E82-EEF6-0748-A0A3-A06930FCD394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6C74F8-F6CA-6C4C-AEAA-66EC068B891B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441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91627932-5859-FD40-9632-CD7F69C21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1232" y="5529092"/>
            <a:ext cx="940394" cy="6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8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4" y="1006754"/>
            <a:ext cx="6786897" cy="4016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51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Monte Carlo: Policy Gradients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857845"/>
            <a:ext cx="6739002" cy="63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CF4E31-D10D-A647-AA92-61BF2A43FD38}"/>
              </a:ext>
            </a:extLst>
          </p:cNvPr>
          <p:cNvGrpSpPr/>
          <p:nvPr/>
        </p:nvGrpSpPr>
        <p:grpSpPr>
          <a:xfrm>
            <a:off x="5307954" y="5397870"/>
            <a:ext cx="3348581" cy="846007"/>
            <a:chOff x="618282" y="1708413"/>
            <a:chExt cx="7089662" cy="19308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A8BCC4-DF54-B24D-83C8-9CEE7DBC3B89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49678B-1AA1-374B-984A-A4E0C415D055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2FFE819-52DE-1F43-A0E8-27F459AE2492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4603F6-79DA-3843-9650-B5E38BB01E31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5ED6232-7666-5C43-96B4-533F3930D9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E5A17B-FDB0-504D-8312-A4B3ABD19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5291D4-D43F-D04C-B2E3-5D4B0969447E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52990A0-4290-F442-B705-674F5CB61563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D746E82-EEF6-0748-A0A3-A06930FCD394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6C74F8-F6CA-6C4C-AEAA-66EC068B891B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587379-3940-0F4F-8435-747FB209D930}"/>
              </a:ext>
            </a:extLst>
          </p:cNvPr>
          <p:cNvSpPr txBox="1"/>
          <p:nvPr/>
        </p:nvSpPr>
        <p:spPr>
          <a:xfrm>
            <a:off x="989165" y="5159760"/>
            <a:ext cx="3983538" cy="52322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What is an appropriate</a:t>
            </a:r>
          </a:p>
          <a:p>
            <a:r>
              <a:rPr lang="en-US" sz="1400" dirty="0"/>
              <a:t>Reward Function J for the Policy Network?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5D957-7D6B-A74C-9682-8611FFB7AAC0}"/>
              </a:ext>
            </a:extLst>
          </p:cNvPr>
          <p:cNvSpPr txBox="1"/>
          <p:nvPr/>
        </p:nvSpPr>
        <p:spPr>
          <a:xfrm>
            <a:off x="2340318" y="5815055"/>
            <a:ext cx="2847254" cy="738664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If we change the parameters w</a:t>
            </a:r>
            <a:br>
              <a:rPr lang="en-US" sz="1400" dirty="0"/>
            </a:br>
            <a:r>
              <a:rPr lang="en-US" sz="1400" dirty="0"/>
              <a:t>to optimize J, then the Policy</a:t>
            </a:r>
            <a:br>
              <a:rPr lang="en-US" sz="1400" dirty="0"/>
            </a:br>
            <a:r>
              <a:rPr lang="en-US" sz="1400" dirty="0"/>
              <a:t>should improve.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42558BA-0D01-4041-AD40-D8CC10E81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699" y="5529092"/>
            <a:ext cx="940394" cy="6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7" grpId="0" animBg="1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F1617B-15E7-EE4E-B368-D5E348F6E0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728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Given a history under some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  <a:br>
                  <a:rPr lang="en-US" dirty="0">
                    <a:latin typeface="Cambria Math" panose="02040503050406030204" pitchFamily="18" charset="0"/>
                  </a:rPr>
                </a:br>
                <a:r>
                  <a:rPr lang="en-US" dirty="0">
                    <a:latin typeface="Cambria Math" panose="02040503050406030204" pitchFamily="18" charset="0"/>
                  </a:rPr>
                  <a:t>(s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</a:rPr>
                  <a:t>, a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</a:rPr>
                  <a:t>, r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</a:rPr>
                  <a:t>), (s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</a:rPr>
                  <a:t>, a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</a:rPr>
                  <a:t>, r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</a:rPr>
                  <a:t>),…,(</a:t>
                </a:r>
                <a:r>
                  <a:rPr lang="en-US" dirty="0" err="1">
                    <a:latin typeface="Cambria Math" panose="02040503050406030204" pitchFamily="18" charset="0"/>
                  </a:rPr>
                  <a:t>s</a:t>
                </a:r>
                <a:r>
                  <a:rPr lang="en-US" baseline="-25000" dirty="0" err="1">
                    <a:latin typeface="Cambria Math" panose="02040503050406030204" pitchFamily="18" charset="0"/>
                  </a:rPr>
                  <a:t>M</a:t>
                </a:r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dirty="0" err="1">
                    <a:latin typeface="Cambria Math" panose="02040503050406030204" pitchFamily="18" charset="0"/>
                  </a:rPr>
                  <a:t>a</a:t>
                </a:r>
                <a:r>
                  <a:rPr lang="en-US" baseline="-25000" dirty="0" err="1">
                    <a:latin typeface="Cambria Math" panose="02040503050406030204" pitchFamily="18" charset="0"/>
                  </a:rPr>
                  <a:t>M</a:t>
                </a:r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dirty="0" err="1">
                    <a:latin typeface="Cambria Math" panose="02040503050406030204" pitchFamily="18" charset="0"/>
                  </a:rPr>
                  <a:t>r</a:t>
                </a:r>
                <a:r>
                  <a:rPr lang="en-US" baseline="-25000" dirty="0" err="1">
                    <a:latin typeface="Cambria Math" panose="02040503050406030204" pitchFamily="18" charset="0"/>
                  </a:rPr>
                  <a:t>M</a:t>
                </a:r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  <a:br>
                  <a:rPr lang="en-US" dirty="0">
                    <a:latin typeface="Cambria Math" panose="02040503050406030204" pitchFamily="18" charset="0"/>
                  </a:rPr>
                </a:br>
                <a:br>
                  <a:rPr lang="en-US" dirty="0">
                    <a:latin typeface="Cambria Math" panose="02040503050406030204" pitchFamily="18" charset="0"/>
                  </a:rPr>
                </a:br>
                <a:r>
                  <a:rPr lang="en-US" dirty="0">
                    <a:latin typeface="Cambria Math" panose="02040503050406030204" pitchFamily="18" charset="0"/>
                  </a:rPr>
                  <a:t>Total Expected Reward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]</a:t>
                </a:r>
              </a:p>
              <a:p>
                <a:pPr marL="109728" indent="0">
                  <a:buNone/>
                </a:pPr>
                <a:endParaRPr lang="en-US" dirty="0"/>
              </a:p>
              <a:p>
                <a:pPr marL="109728" indent="0">
                  <a:buNone/>
                </a:pPr>
                <a:r>
                  <a:rPr lang="en-US" dirty="0"/>
                  <a:t>This can be split up into episodes: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F1617B-15E7-EE4E-B368-D5E348F6E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" t="-1401" b="-40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3822145-CB62-1244-ADCE-CD4B27D3A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837364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Reward Function for Policy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0DB8E-781A-7440-AE2F-60A7BB1C09C6}"/>
                  </a:ext>
                </a:extLst>
              </p:cNvPr>
              <p:cNvSpPr txBox="1"/>
              <p:nvPr/>
            </p:nvSpPr>
            <p:spPr>
              <a:xfrm>
                <a:off x="2718148" y="6007291"/>
                <a:ext cx="601485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Probability of generating episode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under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F0DB8E-781A-7440-AE2F-60A7BB1C0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48" y="6007291"/>
                <a:ext cx="6014852" cy="369332"/>
              </a:xfrm>
              <a:prstGeom prst="rect">
                <a:avLst/>
              </a:prstGeom>
              <a:blipFill>
                <a:blip r:embed="rId3"/>
                <a:stretch>
                  <a:fillRect l="-840" t="-3226" b="-193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2797AF-4AC4-AD4B-AC28-11D0C80DFCCE}"/>
                  </a:ext>
                </a:extLst>
              </p:cNvPr>
              <p:cNvSpPr txBox="1"/>
              <p:nvPr/>
            </p:nvSpPr>
            <p:spPr>
              <a:xfrm>
                <a:off x="6951946" y="4609578"/>
                <a:ext cx="1991251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Total reward for</a:t>
                </a:r>
              </a:p>
              <a:p>
                <a:pPr algn="ctr"/>
                <a:r>
                  <a:rPr lang="en-US" dirty="0"/>
                  <a:t>episode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2797AF-4AC4-AD4B-AC28-11D0C80DF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946" y="4609578"/>
                <a:ext cx="1991251" cy="646331"/>
              </a:xfrm>
              <a:prstGeom prst="rect">
                <a:avLst/>
              </a:prstGeom>
              <a:blipFill>
                <a:blip r:embed="rId4"/>
                <a:stretch>
                  <a:fillRect l="-1258" t="-3774" r="-1258" b="-943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D2EF03-7D39-ED43-AAF3-4F8224B57EA1}"/>
              </a:ext>
            </a:extLst>
          </p:cNvPr>
          <p:cNvCxnSpPr>
            <a:cxnSpLocks/>
          </p:cNvCxnSpPr>
          <p:nvPr/>
        </p:nvCxnSpPr>
        <p:spPr>
          <a:xfrm flipH="1">
            <a:off x="6563638" y="4102768"/>
            <a:ext cx="388308" cy="98279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48B805-C9B2-D34E-BD10-E67B882D47DE}"/>
              </a:ext>
            </a:extLst>
          </p:cNvPr>
          <p:cNvCxnSpPr/>
          <p:nvPr/>
        </p:nvCxnSpPr>
        <p:spPr>
          <a:xfrm flipV="1">
            <a:off x="5010411" y="5436296"/>
            <a:ext cx="0" cy="47598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F2544-5858-C74F-BD3D-1213DAFD0FD1}"/>
                  </a:ext>
                </a:extLst>
              </p:cNvPr>
              <p:cNvSpPr txBox="1"/>
              <p:nvPr/>
            </p:nvSpPr>
            <p:spPr>
              <a:xfrm>
                <a:off x="6563638" y="3205883"/>
                <a:ext cx="2091726" cy="7788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F2544-5858-C74F-BD3D-1213DAFD0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638" y="3205883"/>
                <a:ext cx="2091726" cy="778868"/>
              </a:xfrm>
              <a:prstGeom prst="rect">
                <a:avLst/>
              </a:prstGeom>
              <a:blipFill>
                <a:blip r:embed="rId5"/>
                <a:stretch>
                  <a:fillRect l="-1198" t="-109524" r="-1796" b="-1682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265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F1617B-15E7-EE4E-B368-D5E348F6E0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09728" indent="0">
                  <a:buNone/>
                </a:pPr>
                <a:r>
                  <a:rPr lang="en-US" sz="2400" dirty="0"/>
                  <a:t>By splitting the transitions into episodes, the Reward Function can be estimated using sample episodes: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:r>
                  <a:rPr lang="en-US" sz="2000" dirty="0"/>
                  <a:t>Algorithm:</a:t>
                </a:r>
              </a:p>
              <a:p>
                <a:pPr marL="624078" indent="-514350">
                  <a:buFont typeface="+mj-lt"/>
                  <a:buAutoNum type="arabicPeriod"/>
                </a:pPr>
                <a:r>
                  <a:rPr lang="en-US" sz="2000" dirty="0"/>
                  <a:t>Generate sample episodes using weights w (which results in policy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624078" indent="-514350">
                  <a:buFont typeface="+mj-lt"/>
                  <a:buAutoNum type="arabicPeriod"/>
                </a:pPr>
                <a:r>
                  <a:rPr lang="en-US" sz="2000" dirty="0"/>
                  <a:t>Use the data from the sample episodes to tweak the weights, so as to increase the Reward Function J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603504" lvl="2" indent="0">
                  <a:buNone/>
                </a:pPr>
                <a:r>
                  <a:rPr lang="en-US" sz="2000" dirty="0"/>
                  <a:t>This results in a new improved policy </a:t>
                </a:r>
              </a:p>
              <a:p>
                <a:pPr marL="566928" indent="-457200">
                  <a:buFont typeface="+mj-lt"/>
                  <a:buAutoNum type="arabicPeriod"/>
                </a:pPr>
                <a:r>
                  <a:rPr lang="en-US" sz="2000" dirty="0"/>
                  <a:t>Go back to step 1 and repeat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F1617B-15E7-EE4E-B368-D5E348F6E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644" r="-1389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3822145-CB62-1244-ADCE-CD4B27D3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Reward Function for Policy Network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FBE98C-3955-FB42-8E31-890D9E9271D2}"/>
              </a:ext>
            </a:extLst>
          </p:cNvPr>
          <p:cNvSpPr/>
          <p:nvPr/>
        </p:nvSpPr>
        <p:spPr>
          <a:xfrm>
            <a:off x="4634630" y="4609578"/>
            <a:ext cx="613776" cy="638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AFE47-6309-664B-8376-9415351894FC}"/>
              </a:ext>
            </a:extLst>
          </p:cNvPr>
          <p:cNvSpPr txBox="1"/>
          <p:nvPr/>
        </p:nvSpPr>
        <p:spPr>
          <a:xfrm>
            <a:off x="6012493" y="5085567"/>
            <a:ext cx="253947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do we compute </a:t>
            </a:r>
          </a:p>
          <a:p>
            <a:pPr algn="ctr"/>
            <a:r>
              <a:rPr lang="en-US" dirty="0"/>
              <a:t>this gradient ??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7B1870-83C5-A146-AA76-5AC6504D6D2A}"/>
              </a:ext>
            </a:extLst>
          </p:cNvPr>
          <p:cNvCxnSpPr/>
          <p:nvPr/>
        </p:nvCxnSpPr>
        <p:spPr>
          <a:xfrm flipH="1" flipV="1">
            <a:off x="5248406" y="5085567"/>
            <a:ext cx="588723" cy="323165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7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E2268-DB93-154F-B11F-4DDAC3B1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36D8BB-5CA7-2F4C-A139-14FADE3B3710}"/>
              </a:ext>
            </a:extLst>
          </p:cNvPr>
          <p:cNvGrpSpPr/>
          <p:nvPr/>
        </p:nvGrpSpPr>
        <p:grpSpPr>
          <a:xfrm>
            <a:off x="645548" y="2305179"/>
            <a:ext cx="8498452" cy="1986268"/>
            <a:chOff x="618282" y="1708413"/>
            <a:chExt cx="8498452" cy="19862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D45BE8F-3833-CD46-B020-70C01DA565C3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86268"/>
              <a:chOff x="1682994" y="1558101"/>
              <a:chExt cx="4911960" cy="198626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176BBF5-1DC7-244E-8482-640A2C526E9F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5C1464E7-5615-8F48-82BE-0BFECDBCEE2D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16E43-9779-A547-BC14-1566FD3A8FCC}"/>
                  </a:ext>
                </a:extLst>
              </p:cNvPr>
              <p:cNvSpPr txBox="1"/>
              <p:nvPr/>
            </p:nvSpPr>
            <p:spPr>
              <a:xfrm>
                <a:off x="1682994" y="2311483"/>
                <a:ext cx="309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E05AC5B-E230-0F45-B5F1-7BA4614F4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7F0E1-6F30-2F49-AC52-CA3167B3E770}"/>
                  </a:ext>
                </a:extLst>
              </p:cNvPr>
              <p:cNvSpPr txBox="1"/>
              <p:nvPr/>
            </p:nvSpPr>
            <p:spPr>
              <a:xfrm>
                <a:off x="4120676" y="3021149"/>
                <a:ext cx="4619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5CB7C3B-3FD3-2947-8E6C-ED507FA557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3D006B-7BB0-E64D-AE0E-D95E02EF0F0A}"/>
                    </a:ext>
                  </a:extLst>
                </p:cNvPr>
                <p:cNvSpPr txBox="1"/>
                <p:nvPr/>
              </p:nvSpPr>
              <p:spPr>
                <a:xfrm>
                  <a:off x="5579292" y="1847790"/>
                  <a:ext cx="34454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3D006B-7BB0-E64D-AE0E-D95E02EF0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2" y="1847790"/>
                  <a:ext cx="3445495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3226" r="-183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896DB0-D0A7-9C46-B21B-37DEFB869CD9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839705B-5DE0-164B-ACB4-D3B6CBC39E34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A31501B-F220-084B-9376-8AB3F79C2BEA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9270686-62CF-8346-9A0B-318EE6E7E9F0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29D2BE-7361-A94C-B227-A999D926D2A3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353744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29D2BE-7361-A94C-B227-A999D926D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3537443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3333" r="-178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6137B5A-21BD-A342-A71D-E52CF173C66F}"/>
              </a:ext>
            </a:extLst>
          </p:cNvPr>
          <p:cNvSpPr txBox="1"/>
          <p:nvPr/>
        </p:nvSpPr>
        <p:spPr>
          <a:xfrm>
            <a:off x="1155983" y="4739501"/>
            <a:ext cx="724429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Generate the Optimal Policy Directly without using Q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7CE479-738F-A345-AD74-B7F79D67C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848" y="2475092"/>
            <a:ext cx="2038749" cy="1372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5D03CF-9F10-0950-8DC4-A07380277C3A}"/>
              </a:ext>
            </a:extLst>
          </p:cNvPr>
          <p:cNvSpPr txBox="1"/>
          <p:nvPr/>
        </p:nvSpPr>
        <p:spPr>
          <a:xfrm>
            <a:off x="484466" y="193467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State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A3E9A-4A28-03B3-BA90-709AE552FEA1}"/>
              </a:ext>
            </a:extLst>
          </p:cNvPr>
          <p:cNvSpPr txBox="1"/>
          <p:nvPr/>
        </p:nvSpPr>
        <p:spPr>
          <a:xfrm>
            <a:off x="4471240" y="1648513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Output: Probability Distribution for</a:t>
            </a:r>
          </a:p>
          <a:p>
            <a:pPr algn="ctr"/>
            <a:r>
              <a:rPr lang="en-US" dirty="0"/>
              <a:t>Actions in state S</a:t>
            </a:r>
          </a:p>
        </p:txBody>
      </p:sp>
    </p:spTree>
    <p:extLst>
      <p:ext uri="{BB962C8B-B14F-4D97-AF65-F5344CB8AC3E}">
        <p14:creationId xmlns:p14="http://schemas.microsoft.com/office/powerpoint/2010/main" val="131991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728" indent="0">
                  <a:buNone/>
                </a:pPr>
                <a:r>
                  <a:rPr lang="en-US" sz="1800" dirty="0"/>
                  <a:t>J(W)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sup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R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109728" indent="0">
                  <a:buNone/>
                </a:pPr>
                <a:r>
                  <a:rPr lang="en-US" sz="1800" dirty="0"/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 marL="109728" indent="0">
                  <a:buNone/>
                </a:pP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244" b="-12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CAB3-8A6A-9C41-B74E-712B5761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Estimating the Reward Gradient from Sample Episodes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EF444-3E44-A54A-B99E-4E42ED823F65}"/>
              </a:ext>
            </a:extLst>
          </p:cNvPr>
          <p:cNvSpPr txBox="1"/>
          <p:nvPr/>
        </p:nvSpPr>
        <p:spPr>
          <a:xfrm>
            <a:off x="3776481" y="5800880"/>
            <a:ext cx="491031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Implies that the Gradient can be</a:t>
            </a:r>
          </a:p>
          <a:p>
            <a:pPr algn="ctr"/>
            <a:r>
              <a:rPr lang="en-US" dirty="0"/>
              <a:t>computed directly</a:t>
            </a:r>
          </a:p>
          <a:p>
            <a:pPr algn="ctr"/>
            <a:r>
              <a:rPr lang="en-US" dirty="0"/>
              <a:t>from data generated by sample episodes!!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E9301-E649-D44E-8A87-D6B5466A13B1}"/>
              </a:ext>
            </a:extLst>
          </p:cNvPr>
          <p:cNvSpPr txBox="1"/>
          <p:nvPr/>
        </p:nvSpPr>
        <p:spPr>
          <a:xfrm>
            <a:off x="5606716" y="4523874"/>
            <a:ext cx="268535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How to compute this 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51CB33-409B-5B4C-8DAE-77583066B626}"/>
              </a:ext>
            </a:extLst>
          </p:cNvPr>
          <p:cNvCxnSpPr/>
          <p:nvPr/>
        </p:nvCxnSpPr>
        <p:spPr>
          <a:xfrm flipH="1">
            <a:off x="4186989" y="4708540"/>
            <a:ext cx="1227222" cy="48910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60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4" y="1006754"/>
            <a:ext cx="6786897" cy="4016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511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Probability of Generating an Episode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857845"/>
            <a:ext cx="6739002" cy="6338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C56938-23D1-4E48-AA31-C2ABBA824D4D}"/>
                  </a:ext>
                </a:extLst>
              </p:cNvPr>
              <p:cNvSpPr/>
              <p:nvPr/>
            </p:nvSpPr>
            <p:spPr>
              <a:xfrm>
                <a:off x="1943376" y="5171846"/>
                <a:ext cx="576196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C56938-23D1-4E48-AA31-C2ABBA824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376" y="5171846"/>
                <a:ext cx="5761962" cy="1130822"/>
              </a:xfrm>
              <a:prstGeom prst="rect">
                <a:avLst/>
              </a:prstGeom>
              <a:blipFill>
                <a:blip r:embed="rId3"/>
                <a:stretch>
                  <a:fillRect t="-101111" b="-15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167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nary>
                  </m:oMath>
                </a14:m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:r>
                  <a:rPr lang="en-US" sz="1800" dirty="0"/>
                  <a:t>It follows that</a:t>
                </a:r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0" t="-18487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CAB3-8A6A-9C41-B74E-712B5761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Reward Gradient can be Estimated Model Free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CAF5B-0FFF-604B-9898-733479190F47}"/>
              </a:ext>
            </a:extLst>
          </p:cNvPr>
          <p:cNvSpPr txBox="1"/>
          <p:nvPr/>
        </p:nvSpPr>
        <p:spPr>
          <a:xfrm>
            <a:off x="5901701" y="3282644"/>
            <a:ext cx="3169458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step makes the</a:t>
            </a:r>
            <a:br>
              <a:rPr lang="en-US" dirty="0"/>
            </a:br>
            <a:r>
              <a:rPr lang="en-US" dirty="0"/>
              <a:t>Policy Gradient Algorithms</a:t>
            </a:r>
            <a:br>
              <a:rPr lang="en-US" dirty="0"/>
            </a:br>
            <a:r>
              <a:rPr lang="en-US" dirty="0"/>
              <a:t>Model Free!!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2E107E-3F0A-3E42-B3BE-58DD78DB8377}"/>
              </a:ext>
            </a:extLst>
          </p:cNvPr>
          <p:cNvCxnSpPr/>
          <p:nvPr/>
        </p:nvCxnSpPr>
        <p:spPr>
          <a:xfrm flipH="1">
            <a:off x="5022937" y="3744309"/>
            <a:ext cx="350729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BFF343-69D4-9B4E-86C3-17E9BA0A0163}"/>
              </a:ext>
            </a:extLst>
          </p:cNvPr>
          <p:cNvSpPr txBox="1"/>
          <p:nvPr/>
        </p:nvSpPr>
        <p:spPr>
          <a:xfrm>
            <a:off x="5609955" y="4627127"/>
            <a:ext cx="3461204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gradient can potentially </a:t>
            </a:r>
          </a:p>
          <a:p>
            <a:pPr algn="ctr"/>
            <a:r>
              <a:rPr lang="en-US" dirty="0"/>
              <a:t>be evaluated by sampling </a:t>
            </a:r>
          </a:p>
          <a:p>
            <a:pPr algn="ctr"/>
            <a:r>
              <a:rPr lang="en-US" dirty="0"/>
              <a:t>without knowledge of the </a:t>
            </a:r>
          </a:p>
          <a:p>
            <a:pPr algn="ctr"/>
            <a:r>
              <a:rPr lang="en-US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0EB1B4-312D-214B-8AF6-67B37C2A788B}"/>
                  </a:ext>
                </a:extLst>
              </p:cNvPr>
              <p:cNvSpPr txBox="1"/>
              <p:nvPr/>
            </p:nvSpPr>
            <p:spPr>
              <a:xfrm>
                <a:off x="5022937" y="881251"/>
                <a:ext cx="3957429" cy="7789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0EB1B4-312D-214B-8AF6-67B37C2A7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37" y="881251"/>
                <a:ext cx="3957429" cy="778931"/>
              </a:xfrm>
              <a:prstGeom prst="rect">
                <a:avLst/>
              </a:prstGeom>
              <a:blipFill>
                <a:blip r:embed="rId3"/>
                <a:stretch>
                  <a:fillRect t="-106250" b="-16562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7093F6-2551-1E41-97FB-2C0D76F76D90}"/>
                  </a:ext>
                </a:extLst>
              </p:cNvPr>
              <p:cNvSpPr txBox="1"/>
              <p:nvPr/>
            </p:nvSpPr>
            <p:spPr>
              <a:xfrm>
                <a:off x="3508900" y="4388879"/>
                <a:ext cx="860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7093F6-2551-1E41-97FB-2C0D76F76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900" y="4388879"/>
                <a:ext cx="860107" cy="276999"/>
              </a:xfrm>
              <a:prstGeom prst="rect">
                <a:avLst/>
              </a:prstGeom>
              <a:blipFill>
                <a:blip r:embed="rId4"/>
                <a:stretch>
                  <a:fillRect l="-4348" t="-4348" r="-724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9494D7-A98E-1A4F-9F2B-283A07CFE36C}"/>
              </a:ext>
            </a:extLst>
          </p:cNvPr>
          <p:cNvCxnSpPr>
            <a:cxnSpLocks/>
          </p:cNvCxnSpPr>
          <p:nvPr/>
        </p:nvCxnSpPr>
        <p:spPr>
          <a:xfrm flipH="1">
            <a:off x="3453670" y="4665878"/>
            <a:ext cx="200350" cy="30008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1EF56F-1D69-CD45-8ADC-777261081AEF}"/>
                  </a:ext>
                </a:extLst>
              </p:cNvPr>
              <p:cNvSpPr/>
              <p:nvPr/>
            </p:nvSpPr>
            <p:spPr>
              <a:xfrm>
                <a:off x="644794" y="5610281"/>
                <a:ext cx="4978094" cy="544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nary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1EF56F-1D69-CD45-8ADC-777261081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94" y="5610281"/>
                <a:ext cx="4978094" cy="544893"/>
              </a:xfrm>
              <a:prstGeom prst="rect">
                <a:avLst/>
              </a:prstGeom>
              <a:blipFill>
                <a:blip r:embed="rId5"/>
                <a:stretch>
                  <a:fillRect t="-70455" b="-1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93F7329-6B52-FA4E-A7F3-88F074E8CFFD}"/>
                  </a:ext>
                </a:extLst>
              </p:cNvPr>
              <p:cNvSpPr/>
              <p:nvPr/>
            </p:nvSpPr>
            <p:spPr>
              <a:xfrm>
                <a:off x="5859644" y="5976749"/>
                <a:ext cx="2307298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93F7329-6B52-FA4E-A7F3-88F074E8C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644" y="5976749"/>
                <a:ext cx="2307298" cy="871201"/>
              </a:xfrm>
              <a:prstGeom prst="rect">
                <a:avLst/>
              </a:prstGeom>
              <a:blipFill>
                <a:blip r:embed="rId6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71B69B-8F64-EF48-9F6E-DF1F5A6A27C5}"/>
                  </a:ext>
                </a:extLst>
              </p:cNvPr>
              <p:cNvSpPr txBox="1"/>
              <p:nvPr/>
            </p:nvSpPr>
            <p:spPr>
              <a:xfrm>
                <a:off x="5859644" y="2075717"/>
                <a:ext cx="7214208" cy="191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/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sz="1100" b="0" i="1" smtClean="0">
                        <a:latin typeface="Cambria Math" charset="0"/>
                      </a:rPr>
                      <m:t>=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func>
                      <m:func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  <m:func>
                          <m:func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100" dirty="0"/>
                  <a:t>]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71B69B-8F64-EF48-9F6E-DF1F5A6A2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644" y="2075717"/>
                <a:ext cx="7214208" cy="191078"/>
              </a:xfrm>
              <a:prstGeom prst="rect">
                <a:avLst/>
              </a:prstGeom>
              <a:blipFill>
                <a:blip r:embed="rId7"/>
                <a:stretch>
                  <a:fillRect l="-1230" t="-12500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3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4" y="1006754"/>
            <a:ext cx="6786897" cy="4016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94" y="-3705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Monte Carlo Policy Gradients: Reinforce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908645"/>
            <a:ext cx="6739002" cy="633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𝐺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3"/>
                <a:stretch>
                  <a:fillRect t="-277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E0E249-7ACB-EA48-BD87-701F83537BC1}"/>
                  </a:ext>
                </a:extLst>
              </p:cNvPr>
              <p:cNvSpPr txBox="1"/>
              <p:nvPr/>
            </p:nvSpPr>
            <p:spPr>
              <a:xfrm>
                <a:off x="9850" y="1625737"/>
                <a:ext cx="3254674" cy="6111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E0E249-7ACB-EA48-BD87-701F83537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" y="1625737"/>
                <a:ext cx="3254674" cy="611129"/>
              </a:xfrm>
              <a:prstGeom prst="rect">
                <a:avLst/>
              </a:prstGeom>
              <a:blipFill>
                <a:blip r:embed="rId8"/>
                <a:stretch>
                  <a:fillRect l="-388" t="-108000" r="-775" b="-172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4F630D-0B79-C040-A31F-A8E909001468}"/>
                  </a:ext>
                </a:extLst>
              </p:cNvPr>
              <p:cNvSpPr txBox="1"/>
              <p:nvPr/>
            </p:nvSpPr>
            <p:spPr>
              <a:xfrm>
                <a:off x="430263" y="5343472"/>
                <a:ext cx="3500510" cy="54303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4F630D-0B79-C040-A31F-A8E909001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63" y="5343472"/>
                <a:ext cx="3500510" cy="543034"/>
              </a:xfrm>
              <a:prstGeom prst="rect">
                <a:avLst/>
              </a:prstGeom>
              <a:blipFill>
                <a:blip r:embed="rId9"/>
                <a:stretch>
                  <a:fillRect l="-2878" t="-95556" b="-14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F4CB8E-7E0D-0643-8EA0-3605493FE664}"/>
                  </a:ext>
                </a:extLst>
              </p:cNvPr>
              <p:cNvSpPr txBox="1"/>
              <p:nvPr/>
            </p:nvSpPr>
            <p:spPr>
              <a:xfrm>
                <a:off x="5958911" y="5253063"/>
                <a:ext cx="1874552" cy="6334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F4CB8E-7E0D-0643-8EA0-3605493FE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911" y="5253063"/>
                <a:ext cx="1874552" cy="633443"/>
              </a:xfrm>
              <a:prstGeom prst="rect">
                <a:avLst/>
              </a:prstGeom>
              <a:blipFill>
                <a:blip r:embed="rId10"/>
                <a:stretch>
                  <a:fillRect l="-4667" r="-667" b="-134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7A588B3-7BA4-4642-A075-F274D59FE8F4}"/>
              </a:ext>
            </a:extLst>
          </p:cNvPr>
          <p:cNvSpPr txBox="1"/>
          <p:nvPr/>
        </p:nvSpPr>
        <p:spPr>
          <a:xfrm>
            <a:off x="5368603" y="6116632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7DF7E-77A1-CD47-9B15-0A95989E1F2C}"/>
              </a:ext>
            </a:extLst>
          </p:cNvPr>
          <p:cNvSpPr txBox="1"/>
          <p:nvPr/>
        </p:nvSpPr>
        <p:spPr>
          <a:xfrm>
            <a:off x="1909216" y="6036166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03585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Note that</a:t>
                </a:r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CAB3-8A6A-9C41-B74E-712B5761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Expression for the Policy Gradient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AB6BC-FA52-FE49-BD3A-7C36B1BE0637}"/>
              </a:ext>
            </a:extLst>
          </p:cNvPr>
          <p:cNvSpPr txBox="1"/>
          <p:nvPr/>
        </p:nvSpPr>
        <p:spPr>
          <a:xfrm>
            <a:off x="5166310" y="3502568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can be used as the</a:t>
            </a:r>
            <a:br>
              <a:rPr lang="en-US" dirty="0"/>
            </a:br>
            <a:r>
              <a:rPr lang="en-US" dirty="0"/>
              <a:t>basis of an algorithm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EC7819-2EF2-E04B-8506-3F58023B16BC}"/>
              </a:ext>
            </a:extLst>
          </p:cNvPr>
          <p:cNvCxnSpPr>
            <a:cxnSpLocks/>
          </p:cNvCxnSpPr>
          <p:nvPr/>
        </p:nvCxnSpPr>
        <p:spPr>
          <a:xfrm flipH="1" flipV="1">
            <a:off x="3977691" y="3355432"/>
            <a:ext cx="1188620" cy="470301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AB8936D-4D8A-8041-B135-9E35D84E294F}"/>
              </a:ext>
            </a:extLst>
          </p:cNvPr>
          <p:cNvGrpSpPr/>
          <p:nvPr/>
        </p:nvGrpSpPr>
        <p:grpSpPr>
          <a:xfrm>
            <a:off x="5592753" y="5872323"/>
            <a:ext cx="3348581" cy="846007"/>
            <a:chOff x="618282" y="1708413"/>
            <a:chExt cx="7089662" cy="1930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6E8FEF5-8781-0649-9074-709B083E9D3A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0BA502-E20B-914F-AB1B-A32F29718825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C41B1F0-598B-0C47-BFDB-A1E529CE7296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221EC6-E24F-E441-8DEE-9C4FE578A43A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84FDC3F-D984-C349-B560-AE93FB18F7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739D80A-1906-874A-B793-73F38FF830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589D9E3-FBAC-1544-A0A2-5A2E561303FA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B4B6DE-D5FC-484F-9FE2-0CC2758EA6B6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AE0A77-8BDC-4345-B3B9-AABB3A854E91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D7DF9DA-8890-BB41-84BA-125BBD6B18A5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F191D3C-528B-7B47-BB19-00FFD6983284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218FF0-4072-0C46-B92F-6C1E255986DC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11CF349-98BC-9A46-968E-18ECED7F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498" y="6056500"/>
            <a:ext cx="940394" cy="632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E84BE4-3A05-2148-A33A-58AEA2D36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841" y="1286206"/>
            <a:ext cx="3212577" cy="1498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619BAC-4207-F94D-AB0F-928042BE0531}"/>
                  </a:ext>
                </a:extLst>
              </p:cNvPr>
              <p:cNvSpPr txBox="1"/>
              <p:nvPr/>
            </p:nvSpPr>
            <p:spPr>
              <a:xfrm>
                <a:off x="457200" y="4250520"/>
                <a:ext cx="8125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Cross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Entropy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evaluated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Label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corresponding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action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619BAC-4207-F94D-AB0F-928042BE0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50520"/>
                <a:ext cx="8125109" cy="276999"/>
              </a:xfrm>
              <a:prstGeom prst="rect">
                <a:avLst/>
              </a:prstGeom>
              <a:blipFill>
                <a:blip r:embed="rId7"/>
                <a:stretch>
                  <a:fillRect l="-781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0E8EE-6E52-E04B-BC65-E7485910EA0A}"/>
                  </a:ext>
                </a:extLst>
              </p:cNvPr>
              <p:cNvSpPr txBox="1"/>
              <p:nvPr/>
            </p:nvSpPr>
            <p:spPr>
              <a:xfrm>
                <a:off x="457200" y="4827856"/>
                <a:ext cx="2762423" cy="78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m:rPr>
                          <m:nor/>
                        </m:rPr>
                        <a:rPr lang="en-US" dirty="0"/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0E8EE-6E52-E04B-BC65-E7485910E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827856"/>
                <a:ext cx="2762423" cy="785793"/>
              </a:xfrm>
              <a:prstGeom prst="rect">
                <a:avLst/>
              </a:prstGeom>
              <a:blipFill>
                <a:blip r:embed="rId8"/>
                <a:stretch>
                  <a:fillRect l="-917" t="-107937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182FE-E13F-7340-8CCA-05E1C1E3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Reinforce Algorithm: Batch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93373-1909-6C48-97DD-632073CC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969"/>
            <a:ext cx="9144000" cy="32640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615E62-CA39-574F-84F2-FEC80C72EC6D}"/>
              </a:ext>
            </a:extLst>
          </p:cNvPr>
          <p:cNvSpPr/>
          <p:nvPr/>
        </p:nvSpPr>
        <p:spPr>
          <a:xfrm>
            <a:off x="2586790" y="3441032"/>
            <a:ext cx="3376353" cy="85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14D1533-FE0D-0E47-81CE-3F4D845DA8D9}"/>
                  </a:ext>
                </a:extLst>
              </p:cNvPr>
              <p:cNvSpPr/>
              <p:nvPr/>
            </p:nvSpPr>
            <p:spPr>
              <a:xfrm>
                <a:off x="2483024" y="3324239"/>
                <a:ext cx="2759730" cy="790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14D1533-FE0D-0E47-81CE-3F4D845DA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24" y="3324239"/>
                <a:ext cx="2759730" cy="790794"/>
              </a:xfrm>
              <a:prstGeom prst="rect">
                <a:avLst/>
              </a:prstGeom>
              <a:blipFill>
                <a:blip r:embed="rId3"/>
                <a:stretch>
                  <a:fillRect l="-16055" t="-93651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D22CCE-CFE3-5F4B-94CE-5193D4D0DC91}"/>
              </a:ext>
            </a:extLst>
          </p:cNvPr>
          <p:cNvSpPr/>
          <p:nvPr/>
        </p:nvSpPr>
        <p:spPr>
          <a:xfrm>
            <a:off x="2983832" y="3164305"/>
            <a:ext cx="348915" cy="15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59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182FE-E13F-7340-8CCA-05E1C1E3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Reinforce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93373-1909-6C48-97DD-632073CC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969"/>
            <a:ext cx="9144000" cy="32640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615E62-CA39-574F-84F2-FEC80C72EC6D}"/>
              </a:ext>
            </a:extLst>
          </p:cNvPr>
          <p:cNvSpPr/>
          <p:nvPr/>
        </p:nvSpPr>
        <p:spPr>
          <a:xfrm>
            <a:off x="2574758" y="3441032"/>
            <a:ext cx="2346159" cy="854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33ACD-87AB-2E4F-A754-68302089C260}"/>
                  </a:ext>
                </a:extLst>
              </p:cNvPr>
              <p:cNvSpPr/>
              <p:nvPr/>
            </p:nvSpPr>
            <p:spPr>
              <a:xfrm>
                <a:off x="2574758" y="3428999"/>
                <a:ext cx="997709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33ACD-87AB-2E4F-A754-68302089C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58" y="3428999"/>
                <a:ext cx="997709" cy="677558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32BF730-68F2-C341-8E93-9431ABD5EF9F}"/>
              </a:ext>
            </a:extLst>
          </p:cNvPr>
          <p:cNvSpPr txBox="1"/>
          <p:nvPr/>
        </p:nvSpPr>
        <p:spPr>
          <a:xfrm>
            <a:off x="4824663" y="5390147"/>
            <a:ext cx="332655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How to compute gradients 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80BDBF-71CD-B944-AAB9-8D4B1B4247D5}"/>
              </a:ext>
            </a:extLst>
          </p:cNvPr>
          <p:cNvCxnSpPr/>
          <p:nvPr/>
        </p:nvCxnSpPr>
        <p:spPr>
          <a:xfrm flipH="1" flipV="1">
            <a:off x="3801979" y="4058915"/>
            <a:ext cx="1455821" cy="121091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25FD8E1-D87D-B342-8674-94CDEFACA9B6}"/>
              </a:ext>
            </a:extLst>
          </p:cNvPr>
          <p:cNvSpPr/>
          <p:nvPr/>
        </p:nvSpPr>
        <p:spPr>
          <a:xfrm>
            <a:off x="2983832" y="3152274"/>
            <a:ext cx="397042" cy="276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8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585F-32F6-0963-EF3C-9CB37EC3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920C7EAC-7BA6-BBFE-ABAC-3039667CC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98" y="1230226"/>
            <a:ext cx="6030391" cy="35685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AA96BA-5BC6-CEC1-6ACD-10E10E22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0357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Monte Carlo Policy Gradients: Reinforce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F12C38-D7EE-749A-4AA4-7D73A3824844}"/>
              </a:ext>
            </a:extLst>
          </p:cNvPr>
          <p:cNvSpPr/>
          <p:nvPr/>
        </p:nvSpPr>
        <p:spPr>
          <a:xfrm>
            <a:off x="1073493" y="928965"/>
            <a:ext cx="6739002" cy="780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78833-4221-0F44-B0FC-FBA8D5404F72}"/>
              </a:ext>
            </a:extLst>
          </p:cNvPr>
          <p:cNvGrpSpPr/>
          <p:nvPr/>
        </p:nvGrpSpPr>
        <p:grpSpPr>
          <a:xfrm>
            <a:off x="5857443" y="4699615"/>
            <a:ext cx="3348581" cy="846007"/>
            <a:chOff x="618282" y="1708413"/>
            <a:chExt cx="7089662" cy="19308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221353-41C0-DCD7-FA6E-A4D6FDD23439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67710C-BB0F-BA33-A30E-45057228D7AF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3407D48-EB6B-BDA5-43F5-60EF594D13AE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1665F9-1D87-D3F0-9DD2-902CE0A815CB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1BED7CA-860A-D940-5332-D3C869CEC5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941B509-4F0E-480E-9CF9-59F84358D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5EF5B0-FC9E-0D48-D94E-7DA781E2C55E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DBC9EB-DB30-394E-BD48-35646C61FF72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E4FBF64-C3AF-2066-3BCD-2FF256645BA9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0163D82-420C-8AD9-A8CC-4FD170D7B1CB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81878B3-83FE-A865-A361-6E1F5A4E7E4B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87C44A-08F8-CD94-0EDD-5D8655B59F7A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907291-C913-60FD-57D3-079C590A288A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=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𝐺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5C325C-B0EE-F9AD-4A81-41C3C8CDFD93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7BF45F-8D65-5C14-350B-EADB2C87C237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62A8DB41-B29A-71E0-87C6-A0C980508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616" y="4801332"/>
            <a:ext cx="937390" cy="630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0D9B0F-EE01-5179-40F6-F3827EE587F0}"/>
                  </a:ext>
                </a:extLst>
              </p:cNvPr>
              <p:cNvSpPr txBox="1"/>
              <p:nvPr/>
            </p:nvSpPr>
            <p:spPr>
              <a:xfrm>
                <a:off x="589912" y="4946325"/>
                <a:ext cx="7214208" cy="323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: </a:t>
                </a:r>
                <a:r>
                  <a:rPr lang="en-US" sz="1400" dirty="0"/>
                  <a:t>The total reward for the episode</a:t>
                </a:r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0D9B0F-EE01-5179-40F6-F3827EE58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2" y="4946325"/>
                <a:ext cx="7214208" cy="323422"/>
              </a:xfrm>
              <a:prstGeom prst="rect">
                <a:avLst/>
              </a:prstGeom>
              <a:blipFill>
                <a:blip r:embed="rId9"/>
                <a:stretch>
                  <a:fillRect l="-1054" t="-13846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EF5497A-7728-43E1-FB8B-8F5F0EF1C6A3}"/>
              </a:ext>
            </a:extLst>
          </p:cNvPr>
          <p:cNvSpPr txBox="1"/>
          <p:nvPr/>
        </p:nvSpPr>
        <p:spPr>
          <a:xfrm>
            <a:off x="4738255" y="201352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D197D-76AA-A7A2-C199-729FBD5BEEC0}"/>
              </a:ext>
            </a:extLst>
          </p:cNvPr>
          <p:cNvSpPr txBox="1"/>
          <p:nvPr/>
        </p:nvSpPr>
        <p:spPr>
          <a:xfrm>
            <a:off x="5052291" y="285403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0FC29-84A5-151D-EAB4-5B757D52D386}"/>
              </a:ext>
            </a:extLst>
          </p:cNvPr>
          <p:cNvSpPr txBox="1"/>
          <p:nvPr/>
        </p:nvSpPr>
        <p:spPr>
          <a:xfrm>
            <a:off x="5320145" y="381461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83374-77A8-9EA2-2ADC-791727297865}"/>
              </a:ext>
            </a:extLst>
          </p:cNvPr>
          <p:cNvSpPr txBox="1"/>
          <p:nvPr/>
        </p:nvSpPr>
        <p:spPr>
          <a:xfrm>
            <a:off x="5557035" y="1745642"/>
            <a:ext cx="1489510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Use these actions</a:t>
            </a:r>
            <a:br>
              <a:rPr lang="en-US" sz="1200" dirty="0"/>
            </a:br>
            <a:r>
              <a:rPr lang="en-US" sz="1200" dirty="0"/>
              <a:t>as labels to train</a:t>
            </a:r>
            <a:br>
              <a:rPr lang="en-US" sz="1200" dirty="0"/>
            </a:br>
            <a:r>
              <a:rPr lang="en-US" sz="1200" dirty="0"/>
              <a:t>Policy Network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58C563-390D-DFC0-7E0A-0129D37DD7F8}"/>
              </a:ext>
            </a:extLst>
          </p:cNvPr>
          <p:cNvCxnSpPr/>
          <p:nvPr/>
        </p:nvCxnSpPr>
        <p:spPr>
          <a:xfrm flipH="1">
            <a:off x="5052291" y="1923014"/>
            <a:ext cx="348221" cy="22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26DEEE-0436-5731-4DC2-1D8ADDB1640F}"/>
              </a:ext>
            </a:extLst>
          </p:cNvPr>
          <p:cNvCxnSpPr/>
          <p:nvPr/>
        </p:nvCxnSpPr>
        <p:spPr>
          <a:xfrm flipH="1">
            <a:off x="5257636" y="2198193"/>
            <a:ext cx="267854" cy="77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6FBEE8-77AF-CDE4-0631-462C85BBE958}"/>
              </a:ext>
            </a:extLst>
          </p:cNvPr>
          <p:cNvSpPr txBox="1"/>
          <p:nvPr/>
        </p:nvSpPr>
        <p:spPr>
          <a:xfrm>
            <a:off x="892937" y="5631403"/>
            <a:ext cx="700704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If G for the episode is positive, then increase the</a:t>
            </a:r>
            <a:br>
              <a:rPr lang="en-US" dirty="0"/>
            </a:br>
            <a:r>
              <a:rPr lang="en-US" dirty="0"/>
              <a:t>probability of taking all actions in the episode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393712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F0213-EEFF-E046-8764-A518406E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of K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0">
                <a:extLst>
                  <a:ext uri="{FF2B5EF4-FFF2-40B4-BE49-F238E27FC236}">
                    <a16:creationId xmlns:a16="http://schemas.microsoft.com/office/drawing/2014/main" id="{B542BACA-766E-5042-A1A0-E1178927331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741990" y="4317298"/>
                <a:ext cx="5415200" cy="856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[1−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],          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                    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10">
                <a:extLst>
                  <a:ext uri="{FF2B5EF4-FFF2-40B4-BE49-F238E27FC236}">
                    <a16:creationId xmlns:a16="http://schemas.microsoft.com/office/drawing/2014/main" id="{B542BACA-766E-5042-A1A0-E1178927331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1990" y="4317298"/>
                <a:ext cx="5415200" cy="856068"/>
              </a:xfrm>
              <a:prstGeom prst="rect">
                <a:avLst/>
              </a:prstGeom>
              <a:blipFill>
                <a:blip r:embed="rId2"/>
                <a:stretch>
                  <a:fillRect l="-8645" t="-154412" b="-2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watch&#10;&#10;Description automatically generated">
            <a:extLst>
              <a:ext uri="{FF2B5EF4-FFF2-40B4-BE49-F238E27FC236}">
                <a16:creationId xmlns:a16="http://schemas.microsoft.com/office/drawing/2014/main" id="{0C5E7B49-7218-814F-8DA8-98A55E67D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90" y="1417638"/>
            <a:ext cx="4967071" cy="2534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CC36F-A4F9-624A-BFE5-5E6EFB99EE4B}"/>
              </a:ext>
            </a:extLst>
          </p:cNvPr>
          <p:cNvSpPr txBox="1"/>
          <p:nvPr/>
        </p:nvSpPr>
        <p:spPr>
          <a:xfrm>
            <a:off x="1932972" y="5382228"/>
            <a:ext cx="6048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A is the Action that the Agent takes in State S</a:t>
            </a:r>
          </a:p>
          <a:p>
            <a:r>
              <a:rPr lang="en-US" dirty="0"/>
              <a:t>And G(S) is the Total Reward for Episode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248A96-CD91-7F36-E2DC-15CDAC2C61F1}"/>
                  </a:ext>
                </a:extLst>
              </p:cNvPr>
              <p:cNvSpPr txBox="1"/>
              <p:nvPr/>
            </p:nvSpPr>
            <p:spPr>
              <a:xfrm>
                <a:off x="4572000" y="3529395"/>
                <a:ext cx="706732" cy="5267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248A96-CD91-7F36-E2DC-15CDAC2C6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29395"/>
                <a:ext cx="706732" cy="526747"/>
              </a:xfrm>
              <a:prstGeom prst="rect">
                <a:avLst/>
              </a:prstGeom>
              <a:blipFill>
                <a:blip r:embed="rId4"/>
                <a:stretch>
                  <a:fillRect l="-7143" t="-2326" b="-13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A6A71C-E967-72FC-36DA-1BC20F2951FF}"/>
              </a:ext>
            </a:extLst>
          </p:cNvPr>
          <p:cNvCxnSpPr/>
          <p:nvPr/>
        </p:nvCxnSpPr>
        <p:spPr>
          <a:xfrm flipH="1">
            <a:off x="3975234" y="3792769"/>
            <a:ext cx="474356" cy="524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953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F0213-EEFF-E046-8764-A518406E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of K &gt;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CC36F-A4F9-624A-BFE5-5E6EFB99EE4B}"/>
              </a:ext>
            </a:extLst>
          </p:cNvPr>
          <p:cNvSpPr txBox="1"/>
          <p:nvPr/>
        </p:nvSpPr>
        <p:spPr>
          <a:xfrm>
            <a:off x="1932972" y="5382228"/>
            <a:ext cx="6048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A is the Action that the Agent takes in State S</a:t>
            </a:r>
          </a:p>
          <a:p>
            <a:r>
              <a:rPr lang="en-US" dirty="0"/>
              <a:t>And G(S) is the Total Reward for Episode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BDC99EF1-BCA2-3441-A8EB-0C38BCD7BAA6}"/>
                  </a:ext>
                </a:extLst>
              </p:cNvPr>
              <p:cNvSpPr txBox="1"/>
              <p:nvPr/>
            </p:nvSpPr>
            <p:spPr>
              <a:xfrm>
                <a:off x="1854300" y="4235288"/>
                <a:ext cx="5259070" cy="763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[1−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],          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                    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BDC99EF1-BCA2-3441-A8EB-0C38BCD7B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00" y="4235288"/>
                <a:ext cx="5259070" cy="763905"/>
              </a:xfrm>
              <a:prstGeom prst="rect">
                <a:avLst/>
              </a:prstGeom>
              <a:blipFill>
                <a:blip r:embed="rId3"/>
                <a:stretch>
                  <a:fillRect l="-7952" t="-167742" r="-6506" b="-2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884CAF-50B7-945E-D0D1-1F72421A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501" y="1343472"/>
            <a:ext cx="4990700" cy="27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75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75BC2-1246-E44F-A96A-4CEF8452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0" y="3340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Train the Policy Network?</a:t>
            </a:r>
          </a:p>
        </p:txBody>
      </p:sp>
      <p:pic>
        <p:nvPicPr>
          <p:cNvPr id="21" name="Picture 20" descr="A diagram of a diagram of a policy function&#10;&#10;Description automatically generated">
            <a:extLst>
              <a:ext uri="{FF2B5EF4-FFF2-40B4-BE49-F238E27FC236}">
                <a16:creationId xmlns:a16="http://schemas.microsoft.com/office/drawing/2014/main" id="{2C49B0B1-A55B-3520-0357-B1583465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85" y="1477090"/>
            <a:ext cx="6437892" cy="2719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D4DC35-4151-85B7-009F-942AC676CD4C}"/>
              </a:ext>
            </a:extLst>
          </p:cNvPr>
          <p:cNvSpPr txBox="1"/>
          <p:nvPr/>
        </p:nvSpPr>
        <p:spPr>
          <a:xfrm>
            <a:off x="2879068" y="4354645"/>
            <a:ext cx="3385863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Issue:</a:t>
            </a:r>
          </a:p>
          <a:p>
            <a:pPr algn="ctr"/>
            <a:r>
              <a:rPr lang="en-US" dirty="0"/>
              <a:t>What Reward Function</a:t>
            </a:r>
            <a:br>
              <a:rPr lang="en-US" dirty="0"/>
            </a:br>
            <a:r>
              <a:rPr lang="en-US" dirty="0"/>
              <a:t>should we use for the</a:t>
            </a:r>
          </a:p>
          <a:p>
            <a:pPr algn="ctr"/>
            <a:r>
              <a:rPr lang="en-US" dirty="0"/>
              <a:t>Policy Network such that</a:t>
            </a:r>
            <a:br>
              <a:rPr lang="en-US" dirty="0"/>
            </a:br>
            <a:r>
              <a:rPr lang="en-US" dirty="0"/>
              <a:t>it outputs the Optimal Policy</a:t>
            </a:r>
          </a:p>
        </p:txBody>
      </p:sp>
    </p:spTree>
    <p:extLst>
      <p:ext uri="{BB962C8B-B14F-4D97-AF65-F5344CB8AC3E}">
        <p14:creationId xmlns:p14="http://schemas.microsoft.com/office/powerpoint/2010/main" val="3605013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E9E4C8-EDDE-694D-A0BC-17A3A3AE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Computation in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17E05-E186-1249-A6DB-5CB357EB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7758"/>
            <a:ext cx="9144000" cy="2522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0D5425-0849-014B-96E8-06AE93F4D462}"/>
                  </a:ext>
                </a:extLst>
              </p:cNvPr>
              <p:cNvSpPr txBox="1"/>
              <p:nvPr/>
            </p:nvSpPr>
            <p:spPr>
              <a:xfrm>
                <a:off x="5522494" y="4179119"/>
                <a:ext cx="3256148" cy="38042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0D5425-0849-014B-96E8-06AE93F4D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94" y="4179119"/>
                <a:ext cx="3256148" cy="380425"/>
              </a:xfrm>
              <a:prstGeom prst="rect">
                <a:avLst/>
              </a:prstGeom>
              <a:blipFill>
                <a:blip r:embed="rId4"/>
                <a:stretch>
                  <a:fillRect l="-1163" t="-103125" b="-150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9A8056-2FF5-034B-BDD1-FDD584A7AB41}"/>
              </a:ext>
            </a:extLst>
          </p:cNvPr>
          <p:cNvCxnSpPr/>
          <p:nvPr/>
        </p:nvCxnSpPr>
        <p:spPr>
          <a:xfrm flipH="1" flipV="1">
            <a:off x="6636312" y="3874168"/>
            <a:ext cx="638392" cy="304951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56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AB7F41-A4B4-7641-9ED0-BC4374F8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Computation in Policy Gradients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23F21-A088-C542-A632-22F28A44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049"/>
            <a:ext cx="9144000" cy="2815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F81DE4-A089-D147-934F-5787813F3F1C}"/>
                  </a:ext>
                </a:extLst>
              </p:cNvPr>
              <p:cNvSpPr txBox="1"/>
              <p:nvPr/>
            </p:nvSpPr>
            <p:spPr>
              <a:xfrm>
                <a:off x="5887852" y="4646737"/>
                <a:ext cx="3256148" cy="38042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F81DE4-A089-D147-934F-5787813F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852" y="4646737"/>
                <a:ext cx="3256148" cy="380425"/>
              </a:xfrm>
              <a:prstGeom prst="rect">
                <a:avLst/>
              </a:prstGeom>
              <a:blipFill>
                <a:blip r:embed="rId4"/>
                <a:stretch>
                  <a:fillRect l="-1550" t="-103125" b="-14687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EAD6D9-EC67-3E45-857E-BC48A59F47E5}"/>
              </a:ext>
            </a:extLst>
          </p:cNvPr>
          <p:cNvCxnSpPr/>
          <p:nvPr/>
        </p:nvCxnSpPr>
        <p:spPr>
          <a:xfrm flipH="1" flipV="1">
            <a:off x="8001000" y="4006516"/>
            <a:ext cx="264695" cy="52938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4B7F16-DC00-1D41-83A3-8353905FC2EB}"/>
                  </a:ext>
                </a:extLst>
              </p:cNvPr>
              <p:cNvSpPr txBox="1"/>
              <p:nvPr/>
            </p:nvSpPr>
            <p:spPr>
              <a:xfrm>
                <a:off x="3946358" y="5313971"/>
                <a:ext cx="4169859" cy="38799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4B7F16-DC00-1D41-83A3-8353905FC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58" y="5313971"/>
                <a:ext cx="4169859" cy="387991"/>
              </a:xfrm>
              <a:prstGeom prst="rect">
                <a:avLst/>
              </a:prstGeom>
              <a:blipFill>
                <a:blip r:embed="rId5"/>
                <a:stretch>
                  <a:fillRect l="-1212" t="-100000" b="-14242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76651A-4E54-7F48-ACCF-4BC3F44A243D}"/>
              </a:ext>
            </a:extLst>
          </p:cNvPr>
          <p:cNvCxnSpPr/>
          <p:nvPr/>
        </p:nvCxnSpPr>
        <p:spPr>
          <a:xfrm flipV="1">
            <a:off x="5089358" y="4174958"/>
            <a:ext cx="409074" cy="102268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288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30388B-D400-844E-A20E-75F6F68A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Variance</a:t>
            </a:r>
          </a:p>
          <a:p>
            <a:r>
              <a:rPr lang="en-US" dirty="0"/>
              <a:t>The algorithm takes a long time to converge</a:t>
            </a:r>
          </a:p>
          <a:p>
            <a:r>
              <a:rPr lang="en-US" dirty="0"/>
              <a:t>It is an On-Policy algorithm: Existing training data cannot be reused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835AA-2D28-184E-BD41-B1D78BB1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740142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F3B610-6BD4-E64E-9F66-44F037DFE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34" y="2504271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Variance Reduction</a:t>
            </a:r>
          </a:p>
        </p:txBody>
      </p:sp>
    </p:spTree>
    <p:extLst>
      <p:ext uri="{BB962C8B-B14F-4D97-AF65-F5344CB8AC3E}">
        <p14:creationId xmlns:p14="http://schemas.microsoft.com/office/powerpoint/2010/main" val="3054082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C5A3D3-0037-2A41-BA65-52FE4EB78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US" dirty="0"/>
              <a:t>Discounting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Exploiting Causality: Reward to-go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Baselines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Actor-Critic Algorithms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F25972-0CDF-324F-BD11-F859818A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Techniques for Variance Reduction</a:t>
            </a:r>
          </a:p>
        </p:txBody>
      </p:sp>
    </p:spTree>
    <p:extLst>
      <p:ext uri="{BB962C8B-B14F-4D97-AF65-F5344CB8AC3E}">
        <p14:creationId xmlns:p14="http://schemas.microsoft.com/office/powerpoint/2010/main" val="2750027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37AE6F-FAFC-D141-B8DA-F4D54ACC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A9AD6-750C-5847-A886-04107890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1" y="2328881"/>
            <a:ext cx="8805797" cy="2118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CAD1F4-2FF8-A047-80CC-26784A261201}"/>
                  </a:ext>
                </a:extLst>
              </p:cNvPr>
              <p:cNvSpPr/>
              <p:nvPr/>
            </p:nvSpPr>
            <p:spPr>
              <a:xfrm>
                <a:off x="3568908" y="1206797"/>
                <a:ext cx="1612557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CAD1F4-2FF8-A047-80CC-26784A261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908" y="1206797"/>
                <a:ext cx="1612557" cy="902555"/>
              </a:xfrm>
              <a:prstGeom prst="rect">
                <a:avLst/>
              </a:prstGeom>
              <a:blipFill>
                <a:blip r:embed="rId3"/>
                <a:stretch>
                  <a:fillRect l="-11719" t="-90278" b="-140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E3F69B7-B04D-5843-909E-652FA8F2022F}"/>
              </a:ext>
            </a:extLst>
          </p:cNvPr>
          <p:cNvSpPr txBox="1"/>
          <p:nvPr/>
        </p:nvSpPr>
        <p:spPr>
          <a:xfrm>
            <a:off x="1794077" y="4884517"/>
            <a:ext cx="6016391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Give more weight to Actions that occur near Reward</a:t>
            </a:r>
          </a:p>
        </p:txBody>
      </p:sp>
    </p:spTree>
    <p:extLst>
      <p:ext uri="{BB962C8B-B14F-4D97-AF65-F5344CB8AC3E}">
        <p14:creationId xmlns:p14="http://schemas.microsoft.com/office/powerpoint/2010/main" val="1529895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E180D4-E8D7-704B-B530-03F5AB0D3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Exploiting Causality: Reward To-Go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6420F0-AC29-9E46-878A-D7F5705E0273}"/>
                  </a:ext>
                </a:extLst>
              </p:cNvPr>
              <p:cNvSpPr txBox="1"/>
              <p:nvPr/>
            </p:nvSpPr>
            <p:spPr>
              <a:xfrm>
                <a:off x="1007780" y="1879495"/>
                <a:ext cx="5099345" cy="6334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6420F0-AC29-9E46-878A-D7F5705E0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80" y="1879495"/>
                <a:ext cx="5099345" cy="633443"/>
              </a:xfrm>
              <a:prstGeom prst="rect">
                <a:avLst/>
              </a:prstGeom>
              <a:blipFill>
                <a:blip r:embed="rId2"/>
                <a:stretch>
                  <a:fillRect l="-1980" t="-92308" b="-14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C1A53B7-8025-784D-AEE4-E667860F885F}"/>
              </a:ext>
            </a:extLst>
          </p:cNvPr>
          <p:cNvSpPr txBox="1"/>
          <p:nvPr/>
        </p:nvSpPr>
        <p:spPr>
          <a:xfrm>
            <a:off x="622040" y="3272589"/>
            <a:ext cx="760817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Observation: Action taken at time </a:t>
            </a:r>
            <a:r>
              <a:rPr lang="en-US" dirty="0" err="1"/>
              <a:t>i</a:t>
            </a:r>
            <a:r>
              <a:rPr lang="en-US" dirty="0"/>
              <a:t> can only influence the rewards </a:t>
            </a:r>
          </a:p>
          <a:p>
            <a:pPr algn="ctr"/>
            <a:r>
              <a:rPr lang="en-US" dirty="0"/>
              <a:t>from </a:t>
            </a:r>
            <a:r>
              <a:rPr lang="en-US" dirty="0" err="1"/>
              <a:t>i</a:t>
            </a:r>
            <a:r>
              <a:rPr lang="en-US" dirty="0"/>
              <a:t> onwards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B07504-2A66-454B-8D7B-B18E92873924}"/>
                  </a:ext>
                </a:extLst>
              </p:cNvPr>
              <p:cNvSpPr txBox="1"/>
              <p:nvPr/>
            </p:nvSpPr>
            <p:spPr>
              <a:xfrm>
                <a:off x="1154717" y="4433227"/>
                <a:ext cx="5139292" cy="6334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B07504-2A66-454B-8D7B-B18E92873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17" y="4433227"/>
                <a:ext cx="5139292" cy="633443"/>
              </a:xfrm>
              <a:prstGeom prst="rect">
                <a:avLst/>
              </a:prstGeom>
              <a:blipFill>
                <a:blip r:embed="rId3"/>
                <a:stretch>
                  <a:fillRect l="-2211" t="-92308" b="-14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9E9B67-ED16-4141-8D6F-E77DE6183D90}"/>
                  </a:ext>
                </a:extLst>
              </p:cNvPr>
              <p:cNvSpPr txBox="1"/>
              <p:nvPr/>
            </p:nvSpPr>
            <p:spPr>
              <a:xfrm>
                <a:off x="1256021" y="5457149"/>
                <a:ext cx="4263155" cy="64973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9E9B67-ED16-4141-8D6F-E77DE6183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021" y="5457149"/>
                <a:ext cx="4263155" cy="649730"/>
              </a:xfrm>
              <a:prstGeom prst="rect">
                <a:avLst/>
              </a:prstGeom>
              <a:blipFill>
                <a:blip r:embed="rId4"/>
                <a:stretch>
                  <a:fillRect l="-2663" t="-90566" r="-592" b="-13962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760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B8B801F-CD80-3D49-A0D8-8739596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98" y="1230226"/>
            <a:ext cx="6030391" cy="35685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0357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Monte Carlo Policy Gradients: Reinforce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78ABE-D4F7-5D4C-9DC9-2B0E49B9D56C}"/>
              </a:ext>
            </a:extLst>
          </p:cNvPr>
          <p:cNvSpPr/>
          <p:nvPr/>
        </p:nvSpPr>
        <p:spPr>
          <a:xfrm>
            <a:off x="1073493" y="928965"/>
            <a:ext cx="6739002" cy="780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CF4E31-D10D-A647-AA92-61BF2A43FD38}"/>
              </a:ext>
            </a:extLst>
          </p:cNvPr>
          <p:cNvGrpSpPr/>
          <p:nvPr/>
        </p:nvGrpSpPr>
        <p:grpSpPr>
          <a:xfrm>
            <a:off x="5857443" y="4699615"/>
            <a:ext cx="3348581" cy="846007"/>
            <a:chOff x="618282" y="1708413"/>
            <a:chExt cx="7089662" cy="19308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A8BCC4-DF54-B24D-83C8-9CEE7DBC3B89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49678B-1AA1-374B-984A-A4E0C415D055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2FFE819-52DE-1F43-A0E8-27F459AE2492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4603F6-79DA-3843-9650-B5E38BB01E31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5ED6232-7666-5C43-96B4-533F3930D9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E5A17B-FDB0-504D-8312-A4B3ABD19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043701-DE6D-EB49-A40F-C01793701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5291D4-D43F-D04C-B2E3-5D4B0969447E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52990A0-4290-F442-B705-674F5CB61563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D746E82-EEF6-0748-A0A3-A06930FCD394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6C74F8-F6CA-6C4C-AEAA-66EC068B891B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60AA540-BC0D-3F4F-86D0-4607000F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/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charset="0"/>
                    <a:cs typeface="Cambria Math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=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𝐺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3CB9C1-6177-744D-9E3C-4459EAC5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8" y="1006754"/>
                <a:ext cx="7008353" cy="452560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/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1: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693337-78A8-1446-A77D-322EE4DB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1903390"/>
                <a:ext cx="1561646" cy="830997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/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Episode 2: Actions</a:t>
                </a:r>
                <a:br>
                  <a:rPr lang="en-US" sz="1200" dirty="0"/>
                </a:br>
                <a:r>
                  <a:rPr lang="en-US" sz="1200" dirty="0"/>
                  <a:t>are chosen </a:t>
                </a:r>
              </a:p>
              <a:p>
                <a:pPr algn="ctr"/>
                <a:r>
                  <a:rPr lang="en-US" sz="1200" dirty="0"/>
                  <a:t>according to </a:t>
                </a:r>
              </a:p>
              <a:p>
                <a:pPr algn="ctr"/>
                <a:r>
                  <a:rPr lang="en-US" sz="1200" dirty="0"/>
                  <a:t>Improved Policy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BAD0A-0964-A346-9426-264FB0105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83" y="3409830"/>
                <a:ext cx="1588897" cy="83099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91627932-5859-FD40-9632-CD7F69C21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616" y="4801332"/>
            <a:ext cx="937390" cy="630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C1D990-DB20-0244-AC33-9C3ED43A1977}"/>
                  </a:ext>
                </a:extLst>
              </p:cNvPr>
              <p:cNvSpPr txBox="1"/>
              <p:nvPr/>
            </p:nvSpPr>
            <p:spPr>
              <a:xfrm>
                <a:off x="589912" y="4946325"/>
                <a:ext cx="7214208" cy="323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: </a:t>
                </a:r>
                <a:r>
                  <a:rPr lang="en-US" sz="1400" dirty="0"/>
                  <a:t>The total reward from step </a:t>
                </a:r>
                <a:r>
                  <a:rPr lang="en-US" sz="1400" dirty="0" err="1"/>
                  <a:t>i</a:t>
                </a:r>
                <a:r>
                  <a:rPr lang="en-US" sz="1400" dirty="0"/>
                  <a:t> onwards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C1D990-DB20-0244-AC33-9C3ED43A1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2" y="4946325"/>
                <a:ext cx="7214208" cy="323422"/>
              </a:xfrm>
              <a:prstGeom prst="rect">
                <a:avLst/>
              </a:prstGeom>
              <a:blipFill>
                <a:blip r:embed="rId9"/>
                <a:stretch>
                  <a:fillRect l="-1054" t="-13846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0E89AD-6F9B-6A48-BF98-C6744F68ABDC}"/>
              </a:ext>
            </a:extLst>
          </p:cNvPr>
          <p:cNvSpPr txBox="1"/>
          <p:nvPr/>
        </p:nvSpPr>
        <p:spPr>
          <a:xfrm>
            <a:off x="4738255" y="201352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D220C-5C8B-B847-B84A-390A8D597C6D}"/>
              </a:ext>
            </a:extLst>
          </p:cNvPr>
          <p:cNvSpPr txBox="1"/>
          <p:nvPr/>
        </p:nvSpPr>
        <p:spPr>
          <a:xfrm>
            <a:off x="5052291" y="285403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5FE0C-F8D8-EE4A-8365-9053BFD38EE2}"/>
              </a:ext>
            </a:extLst>
          </p:cNvPr>
          <p:cNvSpPr txBox="1"/>
          <p:nvPr/>
        </p:nvSpPr>
        <p:spPr>
          <a:xfrm>
            <a:off x="5320145" y="381461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2D580-BFBB-B045-B902-B4CD5528C490}"/>
              </a:ext>
            </a:extLst>
          </p:cNvPr>
          <p:cNvSpPr txBox="1"/>
          <p:nvPr/>
        </p:nvSpPr>
        <p:spPr>
          <a:xfrm>
            <a:off x="5557035" y="1745642"/>
            <a:ext cx="1489510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Use these actions</a:t>
            </a:r>
            <a:br>
              <a:rPr lang="en-US" sz="1200" dirty="0"/>
            </a:br>
            <a:r>
              <a:rPr lang="en-US" sz="1200" dirty="0"/>
              <a:t>as labels to train</a:t>
            </a:r>
            <a:br>
              <a:rPr lang="en-US" sz="1200" dirty="0"/>
            </a:br>
            <a:r>
              <a:rPr lang="en-US" sz="1200" dirty="0"/>
              <a:t>Policy Network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2CB4AD-0BAF-A847-95C1-35DBC2AF7E70}"/>
              </a:ext>
            </a:extLst>
          </p:cNvPr>
          <p:cNvCxnSpPr/>
          <p:nvPr/>
        </p:nvCxnSpPr>
        <p:spPr>
          <a:xfrm flipH="1">
            <a:off x="5052291" y="1923014"/>
            <a:ext cx="348221" cy="22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D18803-F6C0-FC4A-BEB3-803B6F42EF5A}"/>
              </a:ext>
            </a:extLst>
          </p:cNvPr>
          <p:cNvCxnSpPr/>
          <p:nvPr/>
        </p:nvCxnSpPr>
        <p:spPr>
          <a:xfrm flipH="1">
            <a:off x="5257636" y="2198193"/>
            <a:ext cx="267854" cy="77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972C82-1FA2-034D-BE51-AD7CF6F71521}"/>
              </a:ext>
            </a:extLst>
          </p:cNvPr>
          <p:cNvSpPr txBox="1"/>
          <p:nvPr/>
        </p:nvSpPr>
        <p:spPr>
          <a:xfrm>
            <a:off x="892937" y="5489163"/>
            <a:ext cx="540885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If G</a:t>
            </a:r>
            <a:r>
              <a:rPr lang="en-US" baseline="-25000" dirty="0"/>
              <a:t>i</a:t>
            </a:r>
            <a:r>
              <a:rPr lang="en-US" dirty="0"/>
              <a:t> for action a</a:t>
            </a:r>
            <a:r>
              <a:rPr lang="en-US" baseline="-25000" dirty="0"/>
              <a:t>i</a:t>
            </a:r>
            <a:r>
              <a:rPr lang="en-US" dirty="0"/>
              <a:t> is positive, then increase the</a:t>
            </a:r>
            <a:br>
              <a:rPr lang="en-US" dirty="0"/>
            </a:br>
            <a:r>
              <a:rPr lang="en-US" dirty="0"/>
              <a:t>probability of taking that action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318389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25853-9F22-1640-9AB9-E0E4978F7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8116"/>
            <a:ext cx="8229600" cy="1143000"/>
          </a:xfrm>
        </p:spPr>
        <p:txBody>
          <a:bodyPr/>
          <a:lstStyle/>
          <a:p>
            <a:r>
              <a:rPr lang="en-US" dirty="0"/>
              <a:t>Baselines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2B0C4B-B6A0-D44E-98EF-08730BF8D6E1}"/>
                  </a:ext>
                </a:extLst>
              </p:cNvPr>
              <p:cNvSpPr txBox="1"/>
              <p:nvPr/>
            </p:nvSpPr>
            <p:spPr>
              <a:xfrm>
                <a:off x="1728643" y="1895142"/>
                <a:ext cx="4997009" cy="7240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2B0C4B-B6A0-D44E-98EF-08730BF8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643" y="1895142"/>
                <a:ext cx="4997009" cy="724044"/>
              </a:xfrm>
              <a:prstGeom prst="rect">
                <a:avLst/>
              </a:prstGeom>
              <a:blipFill>
                <a:blip r:embed="rId2"/>
                <a:stretch>
                  <a:fillRect l="-2273" t="-93220" r="-2273" b="-15254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D099534-5118-114F-B5D8-13B7A3E6DC69}"/>
              </a:ext>
            </a:extLst>
          </p:cNvPr>
          <p:cNvSpPr txBox="1"/>
          <p:nvPr/>
        </p:nvSpPr>
        <p:spPr>
          <a:xfrm>
            <a:off x="0" y="2899653"/>
            <a:ext cx="9119805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are only interested in how good the reward is compared to its average value,</a:t>
            </a:r>
          </a:p>
          <a:p>
            <a:pPr algn="ctr"/>
            <a:r>
              <a:rPr lang="en-US" dirty="0"/>
              <a:t>not its absolute value.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EAA859-495F-8943-97B5-58214BB8B11B}"/>
                  </a:ext>
                </a:extLst>
              </p:cNvPr>
              <p:cNvSpPr txBox="1"/>
              <p:nvPr/>
            </p:nvSpPr>
            <p:spPr>
              <a:xfrm>
                <a:off x="3272353" y="3886590"/>
                <a:ext cx="1447127" cy="86549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EAA859-495F-8943-97B5-58214BB8B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353" y="3886590"/>
                <a:ext cx="1447127" cy="865493"/>
              </a:xfrm>
              <a:prstGeom prst="rect">
                <a:avLst/>
              </a:prstGeom>
              <a:blipFill>
                <a:blip r:embed="rId3"/>
                <a:stretch>
                  <a:fillRect l="-12069" t="-110000" r="-19828" b="-170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E4A87B-5586-654E-B9DC-6059BB33C96A}"/>
              </a:ext>
            </a:extLst>
          </p:cNvPr>
          <p:cNvSpPr txBox="1"/>
          <p:nvPr/>
        </p:nvSpPr>
        <p:spPr>
          <a:xfrm>
            <a:off x="2968164" y="5487184"/>
            <a:ext cx="26068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Is Baselining allowed?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D1CB5E-F7FD-6D48-8E86-31720A4ED43C}"/>
              </a:ext>
            </a:extLst>
          </p:cNvPr>
          <p:cNvCxnSpPr/>
          <p:nvPr/>
        </p:nvCxnSpPr>
        <p:spPr>
          <a:xfrm>
            <a:off x="6256421" y="4451684"/>
            <a:ext cx="2430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519EF7B-C86A-DA4F-978E-69AA0DFFA99A}"/>
              </a:ext>
            </a:extLst>
          </p:cNvPr>
          <p:cNvSpPr/>
          <p:nvPr/>
        </p:nvSpPr>
        <p:spPr>
          <a:xfrm>
            <a:off x="7435515" y="4078705"/>
            <a:ext cx="336884" cy="37297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4BFD3C-FB2E-0A45-A899-8146272D9A6D}"/>
              </a:ext>
            </a:extLst>
          </p:cNvPr>
          <p:cNvSpPr/>
          <p:nvPr/>
        </p:nvSpPr>
        <p:spPr>
          <a:xfrm>
            <a:off x="8181473" y="3669631"/>
            <a:ext cx="409074" cy="78205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957927-9679-5541-A0BF-D3AE1D14E14E}"/>
              </a:ext>
            </a:extLst>
          </p:cNvPr>
          <p:cNvSpPr/>
          <p:nvPr/>
        </p:nvSpPr>
        <p:spPr>
          <a:xfrm>
            <a:off x="6725652" y="4319337"/>
            <a:ext cx="409074" cy="13234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A1E7D3-9E5D-634B-B9B5-F69FF4266BFB}"/>
              </a:ext>
            </a:extLst>
          </p:cNvPr>
          <p:cNvCxnSpPr/>
          <p:nvPr/>
        </p:nvCxnSpPr>
        <p:spPr>
          <a:xfrm>
            <a:off x="6256421" y="6027822"/>
            <a:ext cx="2430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51CC692-81F6-734F-B997-1830B187792F}"/>
              </a:ext>
            </a:extLst>
          </p:cNvPr>
          <p:cNvSpPr/>
          <p:nvPr/>
        </p:nvSpPr>
        <p:spPr>
          <a:xfrm>
            <a:off x="7435515" y="5856516"/>
            <a:ext cx="336884" cy="17130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FF9C1D-67AD-5747-903E-86446D758B59}"/>
              </a:ext>
            </a:extLst>
          </p:cNvPr>
          <p:cNvSpPr/>
          <p:nvPr/>
        </p:nvSpPr>
        <p:spPr>
          <a:xfrm>
            <a:off x="8181473" y="5654843"/>
            <a:ext cx="409074" cy="37297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93B43C-CDA9-094E-8A0C-EF5F5D52ED43}"/>
              </a:ext>
            </a:extLst>
          </p:cNvPr>
          <p:cNvSpPr/>
          <p:nvPr/>
        </p:nvSpPr>
        <p:spPr>
          <a:xfrm>
            <a:off x="6725652" y="6027821"/>
            <a:ext cx="409074" cy="13234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594C9-6968-E245-8FEA-F5C4A18A5583}"/>
                  </a:ext>
                </a:extLst>
              </p:cNvPr>
              <p:cNvSpPr txBox="1"/>
              <p:nvPr/>
            </p:nvSpPr>
            <p:spPr>
              <a:xfrm>
                <a:off x="2499530" y="961494"/>
                <a:ext cx="4120743" cy="7240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594C9-6968-E245-8FEA-F5C4A18A5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530" y="961494"/>
                <a:ext cx="4120743" cy="724044"/>
              </a:xfrm>
              <a:prstGeom prst="rect">
                <a:avLst/>
              </a:prstGeom>
              <a:blipFill>
                <a:blip r:embed="rId4"/>
                <a:stretch>
                  <a:fillRect l="-2761" t="-93220" r="-613" b="-1508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6F7E81D-B0ED-8040-BB69-75161EB25743}"/>
              </a:ext>
            </a:extLst>
          </p:cNvPr>
          <p:cNvSpPr txBox="1"/>
          <p:nvPr/>
        </p:nvSpPr>
        <p:spPr>
          <a:xfrm>
            <a:off x="457200" y="110488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37E482-EDA0-4B44-9F74-91ACAF6B31B5}"/>
              </a:ext>
            </a:extLst>
          </p:cNvPr>
          <p:cNvCxnSpPr>
            <a:stCxn id="2" idx="3"/>
          </p:cNvCxnSpPr>
          <p:nvPr/>
        </p:nvCxnSpPr>
        <p:spPr>
          <a:xfrm>
            <a:off x="1755953" y="1289550"/>
            <a:ext cx="616857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328974-FE7F-0642-91CC-38F58F251CEE}"/>
              </a:ext>
            </a:extLst>
          </p:cNvPr>
          <p:cNvSpPr txBox="1"/>
          <p:nvPr/>
        </p:nvSpPr>
        <p:spPr>
          <a:xfrm>
            <a:off x="150539" y="207249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F643D9-37A5-E749-B051-399B3E27F987}"/>
              </a:ext>
            </a:extLst>
          </p:cNvPr>
          <p:cNvCxnSpPr>
            <a:stCxn id="19" idx="3"/>
          </p:cNvCxnSpPr>
          <p:nvPr/>
        </p:nvCxnSpPr>
        <p:spPr>
          <a:xfrm>
            <a:off x="1136706" y="2257164"/>
            <a:ext cx="483750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74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66E0A4-33E0-AF4B-9DC3-65E7A1FA9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=0</a:t>
                </a:r>
              </a:p>
              <a:p>
                <a:pPr marL="109728" indent="0">
                  <a:buNone/>
                </a:pPr>
                <a:endParaRPr lang="en-US" dirty="0"/>
              </a:p>
              <a:p>
                <a:pPr marL="109728" indent="0">
                  <a:buNone/>
                </a:pPr>
                <a:r>
                  <a:rPr lang="en-US" sz="2200" dirty="0"/>
                  <a:t>i.e.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a:rPr lang="en-US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/>
                  <a:t>=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num>
                          <m:den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900"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66E0A4-33E0-AF4B-9DC3-65E7A1FA9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15" t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A07C02-7C14-9C4D-B3BF-D3835F11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3722543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A47AA-B49E-CCDF-2A6C-44D74B34C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5BDDE5-56C8-90DC-4F84-7C66C715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0" y="11270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Reward Functions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7B1BF-7114-F81F-CD1C-0350A09DC18E}"/>
              </a:ext>
            </a:extLst>
          </p:cNvPr>
          <p:cNvSpPr txBox="1"/>
          <p:nvPr/>
        </p:nvSpPr>
        <p:spPr>
          <a:xfrm>
            <a:off x="600074" y="1443840"/>
            <a:ext cx="7639151" cy="41195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Three Techniques: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 Reinforce Algorithm </a:t>
            </a:r>
            <a:r>
              <a:rPr lang="en-US" dirty="0"/>
              <a:t>(also called Policy Gradients)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= G(S)L, where G is the Reward to Go and L is the</a:t>
            </a:r>
            <a:br>
              <a:rPr lang="en-US" dirty="0"/>
            </a:br>
            <a:r>
              <a:rPr lang="en-US" dirty="0"/>
              <a:t>Reward Function used in 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Works only for MDPs with terminating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Actor-Critic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= r + </a:t>
            </a:r>
            <a:r>
              <a:rPr lang="en-US" dirty="0" err="1"/>
              <a:t>V</a:t>
            </a:r>
            <a:r>
              <a:rPr lang="en-US" baseline="-25000" dirty="0" err="1"/>
              <a:t>w</a:t>
            </a:r>
            <a:r>
              <a:rPr lang="en-US" dirty="0"/>
              <a:t>(S) – </a:t>
            </a:r>
            <a:r>
              <a:rPr lang="en-US" dirty="0" err="1"/>
              <a:t>V</a:t>
            </a:r>
            <a:r>
              <a:rPr lang="en-US" baseline="-25000" dirty="0" err="1"/>
              <a:t>w</a:t>
            </a:r>
            <a:r>
              <a:rPr lang="en-US" dirty="0"/>
              <a:t>(S’), where r is the 1-step Reward and</a:t>
            </a:r>
            <a:br>
              <a:rPr lang="en-US" dirty="0"/>
            </a:br>
            <a:r>
              <a:rPr lang="en-US" dirty="0" err="1"/>
              <a:t>V</a:t>
            </a:r>
            <a:r>
              <a:rPr lang="en-US" baseline="-25000" dirty="0" err="1"/>
              <a:t>w</a:t>
            </a:r>
            <a:r>
              <a:rPr lang="en-US" dirty="0"/>
              <a:t> is the NN computed Value Function for the MDP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Works for non-terminating MDPs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Deterministic Policy Gradients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= </a:t>
            </a:r>
            <a:r>
              <a:rPr lang="en-US" dirty="0" err="1"/>
              <a:t>Q</a:t>
            </a:r>
            <a:r>
              <a:rPr lang="en-US" baseline="-25000" dirty="0" err="1"/>
              <a:t>w</a:t>
            </a:r>
            <a:r>
              <a:rPr lang="en-US" dirty="0"/>
              <a:t>(S,A), where </a:t>
            </a:r>
            <a:r>
              <a:rPr lang="en-US" dirty="0" err="1"/>
              <a:t>Q</a:t>
            </a:r>
            <a:r>
              <a:rPr lang="en-US" baseline="-25000" dirty="0" err="1"/>
              <a:t>w</a:t>
            </a:r>
            <a:r>
              <a:rPr lang="en-US" dirty="0"/>
              <a:t>(S,A) is the NN computed Q function</a:t>
            </a:r>
            <a:br>
              <a:rPr lang="en-US" dirty="0"/>
            </a:br>
            <a:r>
              <a:rPr lang="en-US" dirty="0"/>
              <a:t>for the MDP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Works for continuous Action 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81662-3193-6C46-43A8-E27C9CA572FA}"/>
                  </a:ext>
                </a:extLst>
              </p:cNvPr>
              <p:cNvSpPr txBox="1"/>
              <p:nvPr/>
            </p:nvSpPr>
            <p:spPr>
              <a:xfrm>
                <a:off x="6044665" y="5896188"/>
                <a:ext cx="3186590" cy="692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81662-3193-6C46-43A8-E27C9CA5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65" y="5896188"/>
                <a:ext cx="3186590" cy="692305"/>
              </a:xfrm>
              <a:prstGeom prst="rect">
                <a:avLst/>
              </a:prstGeom>
              <a:blipFill>
                <a:blip r:embed="rId2"/>
                <a:stretch>
                  <a:fillRect t="-118182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431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856330"/>
              </a:xfrm>
            </p:spPr>
            <p:txBody>
              <a:bodyPr/>
              <a:lstStyle/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endParaRPr lang="en-US" sz="1800" dirty="0"/>
              </a:p>
              <a:p>
                <a:pPr marL="109728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B1F06E-E22A-5549-A084-260B3A77E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856330"/>
              </a:xfrm>
              <a:blipFill>
                <a:blip r:embed="rId2"/>
                <a:stretch>
                  <a:fillRect t="-56522" b="-68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CAB3-8A6A-9C41-B74E-712B5761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EE27EE-6B0B-4042-B995-EAB756BFD503}"/>
                  </a:ext>
                </a:extLst>
              </p:cNvPr>
              <p:cNvSpPr txBox="1"/>
              <p:nvPr/>
            </p:nvSpPr>
            <p:spPr>
              <a:xfrm>
                <a:off x="720226" y="2538158"/>
                <a:ext cx="1447127" cy="865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EE27EE-6B0B-4042-B995-EAB756BFD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26" y="2538158"/>
                <a:ext cx="1447127" cy="865493"/>
              </a:xfrm>
              <a:prstGeom prst="rect">
                <a:avLst/>
              </a:prstGeom>
              <a:blipFill>
                <a:blip r:embed="rId3"/>
                <a:stretch>
                  <a:fillRect l="-12174" t="-113043" r="-20870" b="-1739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CDCE7B7-C6B1-E643-9BA9-A4FF67843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26" y="3667840"/>
            <a:ext cx="8051800" cy="96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56DC98-7A35-6D47-9C5B-2F773C229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538" y="4649402"/>
            <a:ext cx="7527424" cy="622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3C09E2-319E-C943-B407-4B62AE4E8009}"/>
              </a:ext>
            </a:extLst>
          </p:cNvPr>
          <p:cNvSpPr txBox="1"/>
          <p:nvPr/>
        </p:nvSpPr>
        <p:spPr>
          <a:xfrm>
            <a:off x="314346" y="284007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3D83B-56DF-5F43-B58D-8F06850AC3C1}"/>
              </a:ext>
            </a:extLst>
          </p:cNvPr>
          <p:cNvSpPr txBox="1"/>
          <p:nvPr/>
        </p:nvSpPr>
        <p:spPr>
          <a:xfrm>
            <a:off x="314346" y="365147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F8C240-E0A4-7B4C-9BF5-739838601B44}"/>
              </a:ext>
            </a:extLst>
          </p:cNvPr>
          <p:cNvSpPr txBox="1"/>
          <p:nvPr/>
        </p:nvSpPr>
        <p:spPr>
          <a:xfrm>
            <a:off x="2573233" y="2816602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 constant)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301CC-7B6F-DD45-92C8-54A5BBF4A56E}"/>
              </a:ext>
            </a:extLst>
          </p:cNvPr>
          <p:cNvSpPr txBox="1"/>
          <p:nvPr/>
        </p:nvSpPr>
        <p:spPr>
          <a:xfrm>
            <a:off x="4920916" y="2273969"/>
            <a:ext cx="3608680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Baseline can be a function of S</a:t>
            </a:r>
            <a:br>
              <a:rPr lang="en-US" dirty="0"/>
            </a:br>
            <a:r>
              <a:rPr lang="en-US" dirty="0"/>
              <a:t>in general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B3C3B9-2B3F-C44C-920C-1C9F0ED03602}"/>
              </a:ext>
            </a:extLst>
          </p:cNvPr>
          <p:cNvCxnSpPr/>
          <p:nvPr/>
        </p:nvCxnSpPr>
        <p:spPr>
          <a:xfrm flipH="1" flipV="1">
            <a:off x="4523874" y="1925053"/>
            <a:ext cx="300789" cy="34891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D49F7B36-3024-2319-F19E-039634F9B6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0586" y="5512119"/>
                <a:ext cx="8229600" cy="85633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65760" indent="-256032" algn="l" rtl="0" eaLnBrk="1" latinLnBrk="0" hangingPunct="1"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SzPct val="68000"/>
                  <a:buFont typeface="Wingdings 3"/>
                  <a:buChar char="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1792" indent="-228600" algn="l" rtl="0" eaLnBrk="1" latinLnBrk="0" hangingPunct="1">
                  <a:spcBef>
                    <a:spcPts val="324"/>
                  </a:spcBef>
                  <a:buClr>
                    <a:schemeClr val="accent1"/>
                  </a:buClr>
                  <a:buFont typeface="Verdana"/>
                  <a:buChar char="◦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9536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/>
                  <a:buChar char="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2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574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9728" indent="0" defTabSz="91440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marL="109728" indent="0" defTabSz="914400">
                  <a:buFont typeface="Wingdings 3"/>
                  <a:buNone/>
                </a:pPr>
                <a:endParaRPr lang="en-US" sz="2400" dirty="0"/>
              </a:p>
              <a:p>
                <a:pPr marL="109728" indent="0" defTabSz="914400">
                  <a:buFont typeface="Wingdings 3"/>
                  <a:buNone/>
                </a:pPr>
                <a:endParaRPr lang="en-US" sz="1800" dirty="0"/>
              </a:p>
              <a:p>
                <a:pPr marL="109728" indent="0" defTabSz="914400">
                  <a:buFont typeface="Wingdings 3"/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D49F7B36-3024-2319-F19E-039634F9B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586" y="5512119"/>
                <a:ext cx="8229600" cy="856330"/>
              </a:xfrm>
              <a:prstGeom prst="rect">
                <a:avLst/>
              </a:prstGeom>
              <a:blipFill>
                <a:blip r:embed="rId6"/>
                <a:stretch>
                  <a:fillRect t="-56522" b="-68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17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0906F5-5032-2945-9DB9-1101061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7" y="2247817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Actor-Critic Algorithms</a:t>
            </a:r>
          </a:p>
        </p:txBody>
      </p:sp>
    </p:spTree>
    <p:extLst>
      <p:ext uri="{BB962C8B-B14F-4D97-AF65-F5344CB8AC3E}">
        <p14:creationId xmlns:p14="http://schemas.microsoft.com/office/powerpoint/2010/main" val="3631728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E66666-B65C-C149-92B2-D948AEB7D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16114"/>
          </a:xfrm>
        </p:spPr>
        <p:txBody>
          <a:bodyPr>
            <a:normAutofit/>
          </a:bodyPr>
          <a:lstStyle/>
          <a:p>
            <a:pPr marL="566928" indent="-457200">
              <a:buFont typeface="+mj-lt"/>
              <a:buAutoNum type="arabicPeriod"/>
            </a:pPr>
            <a:r>
              <a:rPr lang="en-US" sz="2400" dirty="0"/>
              <a:t>Monte Carlo Policy Gradients work only for systems with terminating episodes.</a:t>
            </a:r>
          </a:p>
          <a:p>
            <a:pPr lvl="1"/>
            <a:r>
              <a:rPr lang="en-US" sz="2000" dirty="0"/>
              <a:t>What about systems in which the episodes do not terminate?</a:t>
            </a:r>
          </a:p>
          <a:p>
            <a:pPr marL="566928" indent="-457200">
              <a:buFont typeface="+mj-lt"/>
              <a:buAutoNum type="arabicPeriod"/>
            </a:pPr>
            <a:r>
              <a:rPr lang="en-US" sz="2400" dirty="0"/>
              <a:t>How can we further reduce the variance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02EC80-DB4F-BA43-A530-23EAE292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 Are We Solving?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15BB2F-07C2-2D4B-AB05-E7B9CB190F6A}"/>
                  </a:ext>
                </a:extLst>
              </p:cNvPr>
              <p:cNvSpPr txBox="1"/>
              <p:nvPr/>
            </p:nvSpPr>
            <p:spPr>
              <a:xfrm>
                <a:off x="190896" y="3597443"/>
                <a:ext cx="8746049" cy="492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)+…+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15BB2F-07C2-2D4B-AB05-E7B9CB19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96" y="3597443"/>
                <a:ext cx="8746049" cy="492699"/>
              </a:xfrm>
              <a:prstGeom prst="rect">
                <a:avLst/>
              </a:prstGeom>
              <a:blipFill>
                <a:blip r:embed="rId2"/>
                <a:stretch>
                  <a:fillRect l="-870" t="-77500" r="-145" b="-13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6BCABC-477F-AD41-8C52-614D0C35FB90}"/>
              </a:ext>
            </a:extLst>
          </p:cNvPr>
          <p:cNvSpPr txBox="1"/>
          <p:nvPr/>
        </p:nvSpPr>
        <p:spPr>
          <a:xfrm>
            <a:off x="457200" y="4569792"/>
            <a:ext cx="558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Variance is high due to the sum of the rewards.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282D-04AF-BD40-B7AB-24896B25E517}"/>
                  </a:ext>
                </a:extLst>
              </p:cNvPr>
              <p:cNvSpPr txBox="1"/>
              <p:nvPr/>
            </p:nvSpPr>
            <p:spPr>
              <a:xfrm>
                <a:off x="721894" y="5253569"/>
                <a:ext cx="6698244" cy="6896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282D-04AF-BD40-B7AB-24896B25E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4" y="5253569"/>
                <a:ext cx="6698244" cy="689676"/>
              </a:xfrm>
              <a:prstGeom prst="rect">
                <a:avLst/>
              </a:prstGeom>
              <a:blipFill>
                <a:blip r:embed="rId3"/>
                <a:stretch>
                  <a:fillRect l="-1705" t="-78182" b="-1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7A7E84-4F3F-294B-8456-51A2336208A3}"/>
              </a:ext>
            </a:extLst>
          </p:cNvPr>
          <p:cNvSpPr txBox="1"/>
          <p:nvPr/>
        </p:nvSpPr>
        <p:spPr>
          <a:xfrm>
            <a:off x="5572517" y="6350225"/>
            <a:ext cx="333617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Replace with Average Value!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A3B999-96CE-E244-A92C-7C2EF4BA0448}"/>
              </a:ext>
            </a:extLst>
          </p:cNvPr>
          <p:cNvCxnSpPr>
            <a:cxnSpLocks/>
          </p:cNvCxnSpPr>
          <p:nvPr/>
        </p:nvCxnSpPr>
        <p:spPr>
          <a:xfrm flipH="1" flipV="1">
            <a:off x="6184490" y="5943245"/>
            <a:ext cx="304800" cy="28057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304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2EC80-DB4F-BA43-A530-23EAE292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(Re) Introducing the  Q Function!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282D-04AF-BD40-B7AB-24896B25E517}"/>
                  </a:ext>
                </a:extLst>
              </p:cNvPr>
              <p:cNvSpPr txBox="1"/>
              <p:nvPr/>
            </p:nvSpPr>
            <p:spPr>
              <a:xfrm>
                <a:off x="782052" y="1884727"/>
                <a:ext cx="6694461" cy="6896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282D-04AF-BD40-B7AB-24896B25E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2" y="1884727"/>
                <a:ext cx="6694461" cy="689676"/>
              </a:xfrm>
              <a:prstGeom prst="rect">
                <a:avLst/>
              </a:prstGeom>
              <a:blipFill>
                <a:blip r:embed="rId2"/>
                <a:stretch>
                  <a:fillRect l="-1705" t="-75000" b="-13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9E39986-4B80-E446-888C-63C78815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369" y="3050597"/>
            <a:ext cx="2480635" cy="2537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1C668-EEBA-6C44-AE12-2C651406BAB0}"/>
              </a:ext>
            </a:extLst>
          </p:cNvPr>
          <p:cNvSpPr/>
          <p:nvPr/>
        </p:nvSpPr>
        <p:spPr>
          <a:xfrm>
            <a:off x="3549315" y="4812632"/>
            <a:ext cx="1768642" cy="409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32CEF6-CE7F-5F48-A0B5-4191CD68AD65}"/>
                  </a:ext>
                </a:extLst>
              </p:cNvPr>
              <p:cNvSpPr txBox="1"/>
              <p:nvPr/>
            </p:nvSpPr>
            <p:spPr>
              <a:xfrm>
                <a:off x="694481" y="3429000"/>
                <a:ext cx="27735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Monte Carlo evaluation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32CEF6-CE7F-5F48-A0B5-4191CD68A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81" y="3429000"/>
                <a:ext cx="2773516" cy="646331"/>
              </a:xfrm>
              <a:prstGeom prst="rect">
                <a:avLst/>
              </a:prstGeom>
              <a:blipFill>
                <a:blip r:embed="rId4"/>
                <a:stretch>
                  <a:fillRect l="-1370" t="-3846" r="-1370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01692A-C2A7-4B40-87BF-D2EE9906834C}"/>
              </a:ext>
            </a:extLst>
          </p:cNvPr>
          <p:cNvCxnSpPr/>
          <p:nvPr/>
        </p:nvCxnSpPr>
        <p:spPr>
          <a:xfrm>
            <a:off x="2361235" y="4075331"/>
            <a:ext cx="1106762" cy="24409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05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187090-2D9B-B644-AEC0-188CAAA9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B2BF27-12E9-F644-8628-19FFC37FC8B0}"/>
                  </a:ext>
                </a:extLst>
              </p:cNvPr>
              <p:cNvSpPr txBox="1"/>
              <p:nvPr/>
            </p:nvSpPr>
            <p:spPr>
              <a:xfrm>
                <a:off x="457200" y="1848632"/>
                <a:ext cx="7139327" cy="591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[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B2BF27-12E9-F644-8628-19FFC37F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48632"/>
                <a:ext cx="7139327" cy="591187"/>
              </a:xfrm>
              <a:prstGeom prst="rect">
                <a:avLst/>
              </a:prstGeom>
              <a:blipFill>
                <a:blip r:embed="rId2"/>
                <a:stretch>
                  <a:fillRect l="-1423" t="-82979" b="-1446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05F41B-63F9-F14C-80C5-30666AA13FDE}"/>
                  </a:ext>
                </a:extLst>
              </p:cNvPr>
              <p:cNvSpPr txBox="1"/>
              <p:nvPr/>
            </p:nvSpPr>
            <p:spPr>
              <a:xfrm>
                <a:off x="264411" y="2986857"/>
                <a:ext cx="4307589" cy="1269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 Bellman Expectation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05F41B-63F9-F14C-80C5-30666AA13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1" y="2986857"/>
                <a:ext cx="4307589" cy="1269643"/>
              </a:xfrm>
              <a:prstGeom prst="rect">
                <a:avLst/>
              </a:prstGeom>
              <a:blipFill>
                <a:blip r:embed="rId3"/>
                <a:stretch>
                  <a:fillRect l="-1176" t="-52475" b="-110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83F384-B460-0848-98BC-DD87EDA8CDFE}"/>
              </a:ext>
            </a:extLst>
          </p:cNvPr>
          <p:cNvSpPr txBox="1"/>
          <p:nvPr/>
        </p:nvSpPr>
        <p:spPr>
          <a:xfrm>
            <a:off x="4653419" y="3332608"/>
            <a:ext cx="4217821" cy="1631216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Answers the question:</a:t>
            </a:r>
          </a:p>
          <a:p>
            <a:r>
              <a:rPr lang="en-US" sz="2000" dirty="0"/>
              <a:t>If in state </a:t>
            </a:r>
            <a:r>
              <a:rPr lang="en-US" sz="2000" dirty="0" err="1"/>
              <a:t>s</a:t>
            </a:r>
            <a:r>
              <a:rPr lang="en-US" sz="2000" baseline="-25000" dirty="0" err="1"/>
              <a:t>i</a:t>
            </a:r>
            <a:r>
              <a:rPr lang="en-US" sz="2000" dirty="0"/>
              <a:t> I take action </a:t>
            </a:r>
            <a:r>
              <a:rPr lang="en-US" sz="2000" dirty="0" err="1"/>
              <a:t>a</a:t>
            </a:r>
            <a:r>
              <a:rPr lang="en-US" sz="2000" baseline="-25000" dirty="0" err="1"/>
              <a:t>i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then how much better is this</a:t>
            </a:r>
            <a:br>
              <a:rPr lang="en-US" sz="2000" dirty="0"/>
            </a:br>
            <a:r>
              <a:rPr lang="en-US" sz="2000" dirty="0"/>
              <a:t>reward compared to the average</a:t>
            </a:r>
            <a:br>
              <a:rPr lang="en-US" sz="2000" dirty="0"/>
            </a:br>
            <a:r>
              <a:rPr lang="en-US" sz="2000" dirty="0"/>
              <a:t>reward over all actions?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C8784-9123-4347-8256-36FF0D8DCA2F}"/>
              </a:ext>
            </a:extLst>
          </p:cNvPr>
          <p:cNvCxnSpPr/>
          <p:nvPr/>
        </p:nvCxnSpPr>
        <p:spPr>
          <a:xfrm flipH="1" flipV="1">
            <a:off x="6027821" y="2447579"/>
            <a:ext cx="469232" cy="83704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898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55D910-203D-D14A-BA2D-0466A6C5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Advantage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A2DD41-6B29-2747-B0CD-50740A8CD27F}"/>
                  </a:ext>
                </a:extLst>
              </p:cNvPr>
              <p:cNvSpPr txBox="1"/>
              <p:nvPr/>
            </p:nvSpPr>
            <p:spPr>
              <a:xfrm>
                <a:off x="1937085" y="2009279"/>
                <a:ext cx="5164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A2DD41-6B29-2747-B0CD-50740A8CD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085" y="2009279"/>
                <a:ext cx="5164171" cy="523220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039DD2E-61DD-2247-92A5-2188C9BE5494}"/>
              </a:ext>
            </a:extLst>
          </p:cNvPr>
          <p:cNvSpPr txBox="1"/>
          <p:nvPr/>
        </p:nvSpPr>
        <p:spPr>
          <a:xfrm>
            <a:off x="770021" y="1417638"/>
            <a:ext cx="5211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the Advantage Function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36835-2522-BC4E-8A1A-5EE3EC2388A0}"/>
                  </a:ext>
                </a:extLst>
              </p:cNvPr>
              <p:cNvSpPr txBox="1"/>
              <p:nvPr/>
            </p:nvSpPr>
            <p:spPr>
              <a:xfrm>
                <a:off x="1510727" y="2787244"/>
                <a:ext cx="5707845" cy="591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nary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36835-2522-BC4E-8A1A-5EE3EC238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27" y="2787244"/>
                <a:ext cx="5707845" cy="591187"/>
              </a:xfrm>
              <a:prstGeom prst="rect">
                <a:avLst/>
              </a:prstGeom>
              <a:blipFill>
                <a:blip r:embed="rId3"/>
                <a:stretch>
                  <a:fillRect l="-1556" t="-79167" b="-14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2D9B61F-2E40-C147-9B92-B48530ABEA12}"/>
              </a:ext>
            </a:extLst>
          </p:cNvPr>
          <p:cNvSpPr txBox="1"/>
          <p:nvPr/>
        </p:nvSpPr>
        <p:spPr>
          <a:xfrm>
            <a:off x="4364649" y="3902105"/>
            <a:ext cx="405110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better this estimate, the lower</a:t>
            </a:r>
          </a:p>
          <a:p>
            <a:pPr algn="ctr"/>
            <a:r>
              <a:rPr lang="en-US" dirty="0"/>
              <a:t>the variance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A6594C-47CD-FC4B-BBD0-4B2E00B13E26}"/>
              </a:ext>
            </a:extLst>
          </p:cNvPr>
          <p:cNvCxnSpPr/>
          <p:nvPr/>
        </p:nvCxnSpPr>
        <p:spPr>
          <a:xfrm flipV="1">
            <a:off x="5981704" y="3378431"/>
            <a:ext cx="322843" cy="38745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56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91BCD3-6355-2848-B53B-E477E63F9F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09728" indent="0">
                  <a:buNone/>
                </a:pPr>
                <a:r>
                  <a:rPr lang="en-US" dirty="0"/>
                  <a:t>Note that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109728" indent="0">
                  <a:buNone/>
                </a:pPr>
                <a:endParaRPr lang="en-US" dirty="0"/>
              </a:p>
              <a:p>
                <a:pPr marL="109728" indent="0">
                  <a:buNone/>
                </a:pPr>
                <a:r>
                  <a:rPr lang="en-US" sz="2400" dirty="0"/>
                  <a:t>Since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=</a:t>
                </a:r>
                <a:r>
                  <a:rPr lang="en-US" sz="2400" i="1" dirty="0"/>
                  <a:t>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Approximately (along the sample path </a:t>
                </a:r>
                <a:r>
                  <a:rPr lang="en-US" sz="2400" dirty="0" err="1"/>
                  <a:t>s,a,r,s</a:t>
                </a:r>
                <a:r>
                  <a:rPr lang="en-US" sz="2400" dirty="0"/>
                  <a:t>’)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So that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91BCD3-6355-2848-B53B-E477E63F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36067-C0C2-364D-8DE0-66BF4203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Advantage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E609A-650A-D347-9275-DFD191ACC808}"/>
              </a:ext>
            </a:extLst>
          </p:cNvPr>
          <p:cNvSpPr txBox="1"/>
          <p:nvPr/>
        </p:nvSpPr>
        <p:spPr>
          <a:xfrm>
            <a:off x="3802129" y="5869819"/>
            <a:ext cx="4884671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Advantage Function can be estimated</a:t>
            </a:r>
            <a:br>
              <a:rPr lang="en-US" dirty="0"/>
            </a:br>
            <a:r>
              <a:rPr lang="en-US" dirty="0"/>
              <a:t>through just the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68ABBC-20D3-C84C-987F-7A0A6CE49067}"/>
                  </a:ext>
                </a:extLst>
              </p:cNvPr>
              <p:cNvSpPr txBox="1"/>
              <p:nvPr/>
            </p:nvSpPr>
            <p:spPr>
              <a:xfrm>
                <a:off x="4797468" y="1603332"/>
                <a:ext cx="3940502" cy="120032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From this equation it would seem</a:t>
                </a:r>
                <a:br>
                  <a:rPr lang="en-US" dirty="0"/>
                </a:br>
                <a:r>
                  <a:rPr lang="en-US" dirty="0"/>
                  <a:t>that we need to estimate both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However …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68ABBC-20D3-C84C-987F-7A0A6CE4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468" y="1603332"/>
                <a:ext cx="3940502" cy="1200329"/>
              </a:xfrm>
              <a:prstGeom prst="rect">
                <a:avLst/>
              </a:prstGeom>
              <a:blipFill>
                <a:blip r:embed="rId3"/>
                <a:stretch>
                  <a:fillRect l="-1282" t="-1031" b="-51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812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55D910-203D-D14A-BA2D-0466A6C5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Estimating the Value Function with Neural Networks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5505DC-398D-D24F-A5AB-A9F11E97FFE1}"/>
              </a:ext>
            </a:extLst>
          </p:cNvPr>
          <p:cNvGrpSpPr/>
          <p:nvPr/>
        </p:nvGrpSpPr>
        <p:grpSpPr>
          <a:xfrm>
            <a:off x="2015771" y="1873464"/>
            <a:ext cx="4924566" cy="932170"/>
            <a:chOff x="3461655" y="5398718"/>
            <a:chExt cx="4924566" cy="93217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C0C3D8-86F2-7949-876D-9728226E4137}"/>
                </a:ext>
              </a:extLst>
            </p:cNvPr>
            <p:cNvSpPr/>
            <p:nvPr/>
          </p:nvSpPr>
          <p:spPr>
            <a:xfrm>
              <a:off x="4510609" y="5398718"/>
              <a:ext cx="1566007" cy="932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654DF0-99D4-BB4B-8CE3-FEA604928BCE}"/>
                </a:ext>
              </a:extLst>
            </p:cNvPr>
            <p:cNvCxnSpPr/>
            <p:nvPr/>
          </p:nvCxnSpPr>
          <p:spPr>
            <a:xfrm>
              <a:off x="3788469" y="5895558"/>
              <a:ext cx="7231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1A1991-B6B7-944B-B334-A87C2B87F669}"/>
                </a:ext>
              </a:extLst>
            </p:cNvPr>
            <p:cNvSpPr txBox="1"/>
            <p:nvPr/>
          </p:nvSpPr>
          <p:spPr>
            <a:xfrm>
              <a:off x="3461655" y="5657365"/>
              <a:ext cx="219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4BE8EF-4427-BC45-A8F8-81E8DB87D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617" y="5908575"/>
              <a:ext cx="829584" cy="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C35377-83CB-464A-A4BD-D41BCBC69FC6}"/>
                    </a:ext>
                  </a:extLst>
                </p:cNvPr>
                <p:cNvSpPr txBox="1"/>
                <p:nvPr/>
              </p:nvSpPr>
              <p:spPr>
                <a:xfrm>
                  <a:off x="6906200" y="5682590"/>
                  <a:ext cx="14800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9C35377-83CB-464A-A4BD-D41BCBC69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6200" y="5682590"/>
                  <a:ext cx="148002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1959845-4F6E-FB4C-B351-ED206F3244FA}"/>
              </a:ext>
            </a:extLst>
          </p:cNvPr>
          <p:cNvSpPr txBox="1"/>
          <p:nvPr/>
        </p:nvSpPr>
        <p:spPr>
          <a:xfrm>
            <a:off x="1378193" y="3369804"/>
            <a:ext cx="5984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Techniques to train the Neural Network model:</a:t>
            </a:r>
          </a:p>
          <a:p>
            <a:pPr marL="285750" indent="-285750">
              <a:buFontTx/>
              <a:buChar char="-"/>
            </a:pPr>
            <a:r>
              <a:rPr lang="en-US" dirty="0"/>
              <a:t>Monte Carlo</a:t>
            </a:r>
          </a:p>
          <a:p>
            <a:pPr marL="285750" indent="-285750">
              <a:buFontTx/>
              <a:buChar char="-"/>
            </a:pPr>
            <a:r>
              <a:rPr lang="en-US" dirty="0"/>
              <a:t>Temporal Difference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F2719F-6914-9948-B388-7E50D58C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31" y="1986276"/>
            <a:ext cx="1120226" cy="7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10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378AB-1325-064F-B407-DEA138F7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7442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Value Function Estimation using 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CDF9F-E204-F14C-BD73-B4946659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4" y="1317429"/>
            <a:ext cx="7665929" cy="4536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399AA9-EA51-7142-A215-261A1F066372}"/>
              </a:ext>
            </a:extLst>
          </p:cNvPr>
          <p:cNvSpPr txBox="1"/>
          <p:nvPr/>
        </p:nvSpPr>
        <p:spPr>
          <a:xfrm>
            <a:off x="137786" y="2242159"/>
            <a:ext cx="219002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Update made at</a:t>
            </a:r>
            <a:br>
              <a:rPr lang="en-US" dirty="0"/>
            </a:br>
            <a:r>
              <a:rPr lang="en-US" dirty="0"/>
              <a:t>end of an Episode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6B92FD-54E4-F240-8F47-B2931733A094}"/>
              </a:ext>
            </a:extLst>
          </p:cNvPr>
          <p:cNvCxnSpPr/>
          <p:nvPr/>
        </p:nvCxnSpPr>
        <p:spPr>
          <a:xfrm flipV="1">
            <a:off x="1327759" y="1803748"/>
            <a:ext cx="1177446" cy="313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27A4765-BC59-B340-9A97-785A6DF7E5BD}"/>
              </a:ext>
            </a:extLst>
          </p:cNvPr>
          <p:cNvSpPr/>
          <p:nvPr/>
        </p:nvSpPr>
        <p:spPr>
          <a:xfrm>
            <a:off x="2680570" y="1317429"/>
            <a:ext cx="4822520" cy="61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68A854-40CE-564E-82F2-23ACAB54AD08}"/>
                  </a:ext>
                </a:extLst>
              </p:cNvPr>
              <p:cNvSpPr txBox="1"/>
              <p:nvPr/>
            </p:nvSpPr>
            <p:spPr>
              <a:xfrm>
                <a:off x="2680570" y="1438552"/>
                <a:ext cx="5229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68A854-40CE-564E-82F2-23ACAB54A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570" y="1438552"/>
                <a:ext cx="5229655" cy="369332"/>
              </a:xfrm>
              <a:prstGeom prst="rect">
                <a:avLst/>
              </a:prstGeom>
              <a:blipFill>
                <a:blip r:embed="rId3"/>
                <a:stretch>
                  <a:fillRect l="-969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325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0AF71A-8F97-4643-9B31-DF6C9FB1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70" y="7012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Value Function Estimation using Temporal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9DDF7-BC59-B341-9B73-85F3CE55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2" y="1213122"/>
            <a:ext cx="8041710" cy="4816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7FAC4-0428-E941-82FE-CE04AFECF80B}"/>
              </a:ext>
            </a:extLst>
          </p:cNvPr>
          <p:cNvSpPr txBox="1"/>
          <p:nvPr/>
        </p:nvSpPr>
        <p:spPr>
          <a:xfrm>
            <a:off x="150312" y="2032956"/>
            <a:ext cx="1959191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Update made at</a:t>
            </a:r>
            <a:br>
              <a:rPr lang="en-US" dirty="0"/>
            </a:br>
            <a:r>
              <a:rPr lang="en-US" dirty="0"/>
              <a:t>every step</a:t>
            </a:r>
            <a:br>
              <a:rPr lang="en-US" dirty="0"/>
            </a:br>
            <a:r>
              <a:rPr lang="en-US" dirty="0"/>
              <a:t>(S, A, R, S’)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1F5128-D22C-CC40-8E40-256B243165F4}"/>
              </a:ext>
            </a:extLst>
          </p:cNvPr>
          <p:cNvCxnSpPr/>
          <p:nvPr/>
        </p:nvCxnSpPr>
        <p:spPr>
          <a:xfrm flipV="1">
            <a:off x="688932" y="1578279"/>
            <a:ext cx="713983" cy="325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8E8EFA-E9F0-6344-AD98-C304268E1B7C}"/>
              </a:ext>
            </a:extLst>
          </p:cNvPr>
          <p:cNvSpPr/>
          <p:nvPr/>
        </p:nvSpPr>
        <p:spPr>
          <a:xfrm>
            <a:off x="1402915" y="1213122"/>
            <a:ext cx="5912285" cy="553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B4401-C8D1-EB42-ADAD-AC95AAB853F4}"/>
                  </a:ext>
                </a:extLst>
              </p:cNvPr>
              <p:cNvSpPr txBox="1"/>
              <p:nvPr/>
            </p:nvSpPr>
            <p:spPr>
              <a:xfrm>
                <a:off x="1506235" y="1299594"/>
                <a:ext cx="6006270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B4401-C8D1-EB42-ADAD-AC95AAB85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235" y="1299594"/>
                <a:ext cx="6006270" cy="399084"/>
              </a:xfrm>
              <a:prstGeom prst="rect">
                <a:avLst/>
              </a:prstGeom>
              <a:blipFill>
                <a:blip r:embed="rId3"/>
                <a:stretch>
                  <a:fillRect l="-1266" t="-15152" b="-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39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42B9F3-B7A9-9144-BB6A-9B08573F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Value Based and Policy Based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9339B-61DD-F64F-9E31-80DA5B9E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323"/>
            <a:ext cx="9144000" cy="480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819E-4D8E-D24B-B060-B22F91BFF272}"/>
              </a:ext>
            </a:extLst>
          </p:cNvPr>
          <p:cNvSpPr txBox="1"/>
          <p:nvPr/>
        </p:nvSpPr>
        <p:spPr>
          <a:xfrm>
            <a:off x="4759890" y="5213804"/>
            <a:ext cx="146867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MC</a:t>
            </a:r>
          </a:p>
          <a:p>
            <a:r>
              <a:rPr lang="en-US" dirty="0"/>
              <a:t>SARSA</a:t>
            </a:r>
          </a:p>
          <a:p>
            <a:r>
              <a:rPr lang="en-US" dirty="0"/>
              <a:t>Q-Learning</a:t>
            </a:r>
          </a:p>
          <a:p>
            <a:r>
              <a:rPr lang="en-US" dirty="0"/>
              <a:t>DQN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3632E-6C28-594A-B9DB-B9C324E29098}"/>
              </a:ext>
            </a:extLst>
          </p:cNvPr>
          <p:cNvSpPr txBox="1"/>
          <p:nvPr/>
        </p:nvSpPr>
        <p:spPr>
          <a:xfrm>
            <a:off x="7189940" y="5444637"/>
            <a:ext cx="123623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Reinforce</a:t>
            </a:r>
          </a:p>
        </p:txBody>
      </p:sp>
    </p:spTree>
    <p:extLst>
      <p:ext uri="{BB962C8B-B14F-4D97-AF65-F5344CB8AC3E}">
        <p14:creationId xmlns:p14="http://schemas.microsoft.com/office/powerpoint/2010/main" val="3457995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4FFC84-BD78-2642-B7BE-8D0E1192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43" y="367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Overall System: Online Actor Critic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9EC17-A0D9-2C4C-9A0D-513F0463D193}"/>
              </a:ext>
            </a:extLst>
          </p:cNvPr>
          <p:cNvGrpSpPr/>
          <p:nvPr/>
        </p:nvGrpSpPr>
        <p:grpSpPr>
          <a:xfrm>
            <a:off x="-37398" y="2610156"/>
            <a:ext cx="4406586" cy="990337"/>
            <a:chOff x="3461655" y="5398718"/>
            <a:chExt cx="5237469" cy="9321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720FCE-430B-D142-A4B0-1CDA6F5F2EA2}"/>
                </a:ext>
              </a:extLst>
            </p:cNvPr>
            <p:cNvSpPr/>
            <p:nvPr/>
          </p:nvSpPr>
          <p:spPr>
            <a:xfrm>
              <a:off x="4510609" y="5398718"/>
              <a:ext cx="1566007" cy="932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3810B2-652C-5B4F-9AFD-76E310EAAB5E}"/>
                </a:ext>
              </a:extLst>
            </p:cNvPr>
            <p:cNvCxnSpPr/>
            <p:nvPr/>
          </p:nvCxnSpPr>
          <p:spPr>
            <a:xfrm>
              <a:off x="3788469" y="5895558"/>
              <a:ext cx="7231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644182-389E-7F48-A807-9FAE341CD472}"/>
                </a:ext>
              </a:extLst>
            </p:cNvPr>
            <p:cNvSpPr txBox="1"/>
            <p:nvPr/>
          </p:nvSpPr>
          <p:spPr>
            <a:xfrm>
              <a:off x="3461655" y="5657365"/>
              <a:ext cx="219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EF5D88-CBC0-5F43-9F55-76BD63B52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617" y="5908575"/>
              <a:ext cx="829584" cy="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416493-30BB-6E45-A646-6E700E3FDD00}"/>
                    </a:ext>
                  </a:extLst>
                </p:cNvPr>
                <p:cNvSpPr txBox="1"/>
                <p:nvPr/>
              </p:nvSpPr>
              <p:spPr>
                <a:xfrm>
                  <a:off x="6906201" y="5682590"/>
                  <a:ext cx="1792923" cy="4345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416493-30BB-6E45-A646-6E700E3FD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6201" y="5682590"/>
                  <a:ext cx="1792923" cy="4345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DA4842-9FF0-BF4F-9199-871E8788B348}"/>
                </a:ext>
              </a:extLst>
            </p:cNvPr>
            <p:cNvSpPr txBox="1"/>
            <p:nvPr/>
          </p:nvSpPr>
          <p:spPr>
            <a:xfrm>
              <a:off x="4861913" y="5424890"/>
              <a:ext cx="1002547" cy="376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Critic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D4F94B-6B32-8F4C-A816-B3E688D1F21E}"/>
              </a:ext>
            </a:extLst>
          </p:cNvPr>
          <p:cNvGrpSpPr/>
          <p:nvPr/>
        </p:nvGrpSpPr>
        <p:grpSpPr>
          <a:xfrm>
            <a:off x="-96311" y="1289013"/>
            <a:ext cx="3184528" cy="1162376"/>
            <a:chOff x="1807610" y="1535398"/>
            <a:chExt cx="4787344" cy="192703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DD7E8C-DB45-AC46-A3F7-798E088341A9}"/>
                </a:ext>
              </a:extLst>
            </p:cNvPr>
            <p:cNvSpPr/>
            <p:nvPr/>
          </p:nvSpPr>
          <p:spPr>
            <a:xfrm>
              <a:off x="3212927" y="1558101"/>
              <a:ext cx="2210844" cy="19043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340AB5-E7EB-A74A-AB96-8BC75948DBC4}"/>
                </a:ext>
              </a:extLst>
            </p:cNvPr>
            <p:cNvCxnSpPr/>
            <p:nvPr/>
          </p:nvCxnSpPr>
          <p:spPr>
            <a:xfrm>
              <a:off x="2193429" y="2573093"/>
              <a:ext cx="1020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7283A3-C3C7-0E44-9840-D1D8A80F732F}"/>
                </a:ext>
              </a:extLst>
            </p:cNvPr>
            <p:cNvSpPr txBox="1"/>
            <p:nvPr/>
          </p:nvSpPr>
          <p:spPr>
            <a:xfrm>
              <a:off x="1807610" y="2362783"/>
              <a:ext cx="309701" cy="84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825CBA7-D3C6-3C44-A463-0B0232789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3771" y="1857596"/>
              <a:ext cx="1171183" cy="114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013EB7-0E67-A447-B31F-F2F03A580F8D}"/>
                </a:ext>
              </a:extLst>
            </p:cNvPr>
            <p:cNvSpPr txBox="1"/>
            <p:nvPr/>
          </p:nvSpPr>
          <p:spPr>
            <a:xfrm>
              <a:off x="3765727" y="1535398"/>
              <a:ext cx="1181293" cy="612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Actor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6565F29-B361-6449-A5CA-F1C20AB47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3771" y="3100249"/>
              <a:ext cx="1171183" cy="114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D76C62-C77B-9B40-A53B-0148CC87A896}"/>
                  </a:ext>
                </a:extLst>
              </p:cNvPr>
              <p:cNvSpPr txBox="1"/>
              <p:nvPr/>
            </p:nvSpPr>
            <p:spPr>
              <a:xfrm>
                <a:off x="3120844" y="1386778"/>
                <a:ext cx="10347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D76C62-C77B-9B40-A53B-0148CC87A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844" y="1386778"/>
                <a:ext cx="1034770" cy="246221"/>
              </a:xfrm>
              <a:prstGeom prst="rect">
                <a:avLst/>
              </a:prstGeom>
              <a:blipFill>
                <a:blip r:embed="rId3"/>
                <a:stretch>
                  <a:fillRect l="-122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6246AAA-6763-7A49-AF89-825429C131FA}"/>
              </a:ext>
            </a:extLst>
          </p:cNvPr>
          <p:cNvGrpSpPr/>
          <p:nvPr/>
        </p:nvGrpSpPr>
        <p:grpSpPr>
          <a:xfrm>
            <a:off x="2642828" y="1698472"/>
            <a:ext cx="72626" cy="374276"/>
            <a:chOff x="5849656" y="2149573"/>
            <a:chExt cx="109180" cy="6204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3C233E-9847-2541-91F1-C406ED7216F6}"/>
                </a:ext>
              </a:extLst>
            </p:cNvPr>
            <p:cNvSpPr/>
            <p:nvPr/>
          </p:nvSpPr>
          <p:spPr>
            <a:xfrm>
              <a:off x="5849656" y="2149573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77A735-728C-1442-B04F-49766C15772D}"/>
                </a:ext>
              </a:extLst>
            </p:cNvPr>
            <p:cNvSpPr/>
            <p:nvPr/>
          </p:nvSpPr>
          <p:spPr>
            <a:xfrm>
              <a:off x="5857784" y="2409371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F86215-1277-5F4D-AC84-2372F1B4857B}"/>
                </a:ext>
              </a:extLst>
            </p:cNvPr>
            <p:cNvSpPr/>
            <p:nvPr/>
          </p:nvSpPr>
          <p:spPr>
            <a:xfrm>
              <a:off x="5857784" y="2669169"/>
              <a:ext cx="101052" cy="1008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3268EE-28C7-9142-A9C8-3485AA9FFA17}"/>
                  </a:ext>
                </a:extLst>
              </p:cNvPr>
              <p:cNvSpPr txBox="1"/>
              <p:nvPr/>
            </p:nvSpPr>
            <p:spPr>
              <a:xfrm>
                <a:off x="3120844" y="2128435"/>
                <a:ext cx="10649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3268EE-28C7-9142-A9C8-3485AA9FF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844" y="2128435"/>
                <a:ext cx="1064907" cy="246221"/>
              </a:xfrm>
              <a:prstGeom prst="rect">
                <a:avLst/>
              </a:prstGeom>
              <a:blipFill>
                <a:blip r:embed="rId4"/>
                <a:stretch>
                  <a:fillRect l="-1176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8C459D0-EC94-6747-A5A9-5D427289F181}"/>
              </a:ext>
            </a:extLst>
          </p:cNvPr>
          <p:cNvSpPr txBox="1"/>
          <p:nvPr/>
        </p:nvSpPr>
        <p:spPr>
          <a:xfrm>
            <a:off x="4765813" y="1682866"/>
            <a:ext cx="433484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 state S</a:t>
            </a:r>
          </a:p>
          <a:p>
            <a:pPr algn="ctr"/>
            <a:r>
              <a:rPr lang="en-US" dirty="0"/>
              <a:t>Run Actor to Generate next Action A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E3E8F-735C-5A4D-A216-4D4B8B2F25DC}"/>
              </a:ext>
            </a:extLst>
          </p:cNvPr>
          <p:cNvSpPr txBox="1"/>
          <p:nvPr/>
        </p:nvSpPr>
        <p:spPr>
          <a:xfrm>
            <a:off x="4770343" y="2896914"/>
            <a:ext cx="455124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Take a step in the environment</a:t>
            </a:r>
          </a:p>
          <a:p>
            <a:pPr algn="ctr"/>
            <a:r>
              <a:rPr lang="en-US" dirty="0"/>
              <a:t>to generate reward R and next state S’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C73D74-9439-E64B-87F7-C0409C6772EB}"/>
              </a:ext>
            </a:extLst>
          </p:cNvPr>
          <p:cNvSpPr txBox="1"/>
          <p:nvPr/>
        </p:nvSpPr>
        <p:spPr>
          <a:xfrm>
            <a:off x="4842755" y="3972422"/>
            <a:ext cx="41809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 (S,A,R,S’) to update the Critic’s </a:t>
            </a:r>
            <a:br>
              <a:rPr lang="en-US" dirty="0"/>
            </a:br>
            <a:r>
              <a:rPr lang="en-US" dirty="0"/>
              <a:t>Neural Network parameters.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47FDA3-EA59-9D4A-9CCD-02FAC118157E}"/>
                  </a:ext>
                </a:extLst>
              </p:cNvPr>
              <p:cNvSpPr txBox="1"/>
              <p:nvPr/>
            </p:nvSpPr>
            <p:spPr>
              <a:xfrm>
                <a:off x="4927939" y="5046259"/>
                <a:ext cx="4010585" cy="92333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update the Actor’s</a:t>
                </a:r>
                <a:br>
                  <a:rPr lang="en-US" dirty="0"/>
                </a:br>
                <a:r>
                  <a:rPr lang="en-US" dirty="0"/>
                  <a:t>neural Network Parameters</a:t>
                </a:r>
              </a:p>
              <a:p>
                <a:r>
                  <a:rPr lang="en-US" dirty="0"/>
                  <a:t>Set S’ </a:t>
                </a:r>
                <a:r>
                  <a:rPr lang="en-US" dirty="0">
                    <a:sym typeface="Wingdings" pitchFamily="2" charset="2"/>
                  </a:rPr>
                  <a:t> S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47FDA3-EA59-9D4A-9CCD-02FAC1181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939" y="5046259"/>
                <a:ext cx="4010585" cy="923330"/>
              </a:xfrm>
              <a:prstGeom prst="rect">
                <a:avLst/>
              </a:prstGeom>
              <a:blipFill>
                <a:blip r:embed="rId5"/>
                <a:stretch>
                  <a:fillRect l="-943" r="-314" b="-8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3C1A42-7A1A-5A46-AF1F-3192854525DA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914518" y="2329197"/>
            <a:ext cx="18716" cy="607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22BF80-1FE5-1945-A21F-248A0DB05605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914518" y="3544916"/>
            <a:ext cx="18714" cy="427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230C81-7141-A840-B2AF-1D1683ECB337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>
            <a:off x="6933232" y="4618753"/>
            <a:ext cx="0" cy="427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EF3B5384-F4C2-454E-A0CC-575D23FFD558}"/>
              </a:ext>
            </a:extLst>
          </p:cNvPr>
          <p:cNvSpPr/>
          <p:nvPr/>
        </p:nvSpPr>
        <p:spPr>
          <a:xfrm>
            <a:off x="4673159" y="1302707"/>
            <a:ext cx="2329841" cy="5060515"/>
          </a:xfrm>
          <a:custGeom>
            <a:avLst/>
            <a:gdLst>
              <a:gd name="connsiteX0" fmla="*/ 2192055 w 2329841"/>
              <a:gd name="connsiteY0" fmla="*/ 4672208 h 5060515"/>
              <a:gd name="connsiteX1" fmla="*/ 2192055 w 2329841"/>
              <a:gd name="connsiteY1" fmla="*/ 5060515 h 5060515"/>
              <a:gd name="connsiteX2" fmla="*/ 0 w 2329841"/>
              <a:gd name="connsiteY2" fmla="*/ 5060515 h 5060515"/>
              <a:gd name="connsiteX3" fmla="*/ 87682 w 2329841"/>
              <a:gd name="connsiteY3" fmla="*/ 0 h 5060515"/>
              <a:gd name="connsiteX4" fmla="*/ 2317315 w 2329841"/>
              <a:gd name="connsiteY4" fmla="*/ 12526 h 5060515"/>
              <a:gd name="connsiteX5" fmla="*/ 2329841 w 2329841"/>
              <a:gd name="connsiteY5" fmla="*/ 388307 h 506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9841" h="5060515">
                <a:moveTo>
                  <a:pt x="2192055" y="4672208"/>
                </a:moveTo>
                <a:lnTo>
                  <a:pt x="2192055" y="5060515"/>
                </a:lnTo>
                <a:lnTo>
                  <a:pt x="0" y="5060515"/>
                </a:lnTo>
                <a:lnTo>
                  <a:pt x="87682" y="0"/>
                </a:lnTo>
                <a:lnTo>
                  <a:pt x="2317315" y="12526"/>
                </a:lnTo>
                <a:lnTo>
                  <a:pt x="2329841" y="38830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B75EDA-8809-D341-9656-A186F9D964E8}"/>
                  </a:ext>
                </a:extLst>
              </p:cNvPr>
              <p:cNvSpPr txBox="1"/>
              <p:nvPr/>
            </p:nvSpPr>
            <p:spPr>
              <a:xfrm>
                <a:off x="931330" y="4029525"/>
                <a:ext cx="2892779" cy="30777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𝒕𝒂𝒓𝒈𝒆𝒕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B75EDA-8809-D341-9656-A186F9D96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0" y="4029525"/>
                <a:ext cx="2892779" cy="307777"/>
              </a:xfrm>
              <a:prstGeom prst="rect">
                <a:avLst/>
              </a:prstGeom>
              <a:blipFill>
                <a:blip r:embed="rId6"/>
                <a:stretch>
                  <a:fillRect l="-1304" r="-1739" b="-1851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4C47552-3052-7549-ACAB-A6CC90592E54}"/>
                  </a:ext>
                </a:extLst>
              </p:cNvPr>
              <p:cNvSpPr/>
              <p:nvPr/>
            </p:nvSpPr>
            <p:spPr>
              <a:xfrm>
                <a:off x="323144" y="4707241"/>
                <a:ext cx="4121385" cy="36933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4C47552-3052-7549-ACAB-A6CC90592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4" y="4707241"/>
                <a:ext cx="4121385" cy="369332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D79018-E75E-A645-A129-6B5B10EF6FBD}"/>
                  </a:ext>
                </a:extLst>
              </p:cNvPr>
              <p:cNvSpPr txBox="1"/>
              <p:nvPr/>
            </p:nvSpPr>
            <p:spPr>
              <a:xfrm>
                <a:off x="754381" y="5300227"/>
                <a:ext cx="3401233" cy="53751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D79018-E75E-A645-A129-6B5B10EF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1" y="5300227"/>
                <a:ext cx="3401233" cy="537519"/>
              </a:xfrm>
              <a:prstGeom prst="rect">
                <a:avLst/>
              </a:prstGeom>
              <a:blipFill>
                <a:blip r:embed="rId8"/>
                <a:stretch>
                  <a:fillRect l="-1481" r="-2222"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2B0172CF-07D9-734E-89BC-677BA543D4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018" y="1583763"/>
            <a:ext cx="1180201" cy="7943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36684D-3512-8849-B26C-998B234392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622" y="2910287"/>
            <a:ext cx="940394" cy="6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88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50584-1C2A-6D4B-A1AE-44DA01F5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63B81-C40D-FE4B-9743-91370483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5" y="1417638"/>
            <a:ext cx="7315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04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08B9A-BD87-A446-9A0B-429E8FDC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52BF5-4777-3B42-AEE3-006DD0C1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75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5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A2F37A-0FBC-4E47-AED7-48D13C3F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B0BD7-7147-A840-A8F4-B54156A9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68" y="1536505"/>
            <a:ext cx="7429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53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B18329-3B02-764E-B9B8-67E5A419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3200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Continuous Action Spaces: Deterministic Policy Gradients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0B1F9-4051-FD4C-86B5-560713E4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16" y="1814345"/>
            <a:ext cx="4910167" cy="47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37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FE766-BCB1-7943-9020-E8902FE6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Continuous Action Spaces</a:t>
            </a:r>
          </a:p>
        </p:txBody>
      </p:sp>
      <p:pic>
        <p:nvPicPr>
          <p:cNvPr id="4" name="Picture 3" descr="A white rectangular object with blue dots and a black letter&#10;&#10;Description automatically generated">
            <a:extLst>
              <a:ext uri="{FF2B5EF4-FFF2-40B4-BE49-F238E27FC236}">
                <a16:creationId xmlns:a16="http://schemas.microsoft.com/office/drawing/2014/main" id="{DF6577A6-A914-35C7-9557-A8FF7651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20" y="2089341"/>
            <a:ext cx="3283217" cy="1089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B14328-1B90-F662-1440-91D58D148F29}"/>
              </a:ext>
            </a:extLst>
          </p:cNvPr>
          <p:cNvSpPr txBox="1"/>
          <p:nvPr/>
        </p:nvSpPr>
        <p:spPr>
          <a:xfrm>
            <a:off x="2117558" y="1711043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generating probabilities of 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DFD31-818E-6823-7875-E26B7DD3F104}"/>
              </a:ext>
            </a:extLst>
          </p:cNvPr>
          <p:cNvSpPr txBox="1"/>
          <p:nvPr/>
        </p:nvSpPr>
        <p:spPr>
          <a:xfrm>
            <a:off x="2309060" y="3665439"/>
            <a:ext cx="434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the Optimal Action directly!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6654D6-224C-FE87-EBC6-3E04228C6F30}"/>
              </a:ext>
            </a:extLst>
          </p:cNvPr>
          <p:cNvSpPr/>
          <p:nvPr/>
        </p:nvSpPr>
        <p:spPr>
          <a:xfrm>
            <a:off x="3744227" y="4244741"/>
            <a:ext cx="1164657" cy="7892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27D05B-1669-5AD2-CAB6-8FBFCC7AB771}"/>
              </a:ext>
            </a:extLst>
          </p:cNvPr>
          <p:cNvCxnSpPr>
            <a:endCxn id="10" idx="1"/>
          </p:cNvCxnSpPr>
          <p:nvPr/>
        </p:nvCxnSpPr>
        <p:spPr>
          <a:xfrm flipV="1">
            <a:off x="3128211" y="4639377"/>
            <a:ext cx="616016" cy="9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21871E-FEE4-504E-0698-3B1387219BD7}"/>
              </a:ext>
            </a:extLst>
          </p:cNvPr>
          <p:cNvCxnSpPr>
            <a:stCxn id="10" idx="3"/>
          </p:cNvCxnSpPr>
          <p:nvPr/>
        </p:nvCxnSpPr>
        <p:spPr>
          <a:xfrm flipV="1">
            <a:off x="4908884" y="4629752"/>
            <a:ext cx="693019" cy="9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3218C-BD00-B45A-17CB-168D7D014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891" y="4345476"/>
            <a:ext cx="844704" cy="568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A60EFE-F506-BBC5-1EDF-18A530EFAF3B}"/>
              </a:ext>
            </a:extLst>
          </p:cNvPr>
          <p:cNvSpPr txBox="1"/>
          <p:nvPr/>
        </p:nvSpPr>
        <p:spPr>
          <a:xfrm>
            <a:off x="2710312" y="450544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CE7EA-CDA9-B1E9-9817-E8F39EE4F142}"/>
              </a:ext>
            </a:extLst>
          </p:cNvPr>
          <p:cNvSpPr txBox="1"/>
          <p:nvPr/>
        </p:nvSpPr>
        <p:spPr>
          <a:xfrm>
            <a:off x="5715716" y="446433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74476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FE766-BCB1-7943-9020-E8902FE6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Continuous Action Spaces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DFD31-818E-6823-7875-E26B7DD3F104}"/>
              </a:ext>
            </a:extLst>
          </p:cNvPr>
          <p:cNvSpPr txBox="1"/>
          <p:nvPr/>
        </p:nvSpPr>
        <p:spPr>
          <a:xfrm>
            <a:off x="2318685" y="1519005"/>
            <a:ext cx="434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the Optimal Action directly!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6654D6-224C-FE87-EBC6-3E04228C6F30}"/>
              </a:ext>
            </a:extLst>
          </p:cNvPr>
          <p:cNvSpPr/>
          <p:nvPr/>
        </p:nvSpPr>
        <p:spPr>
          <a:xfrm>
            <a:off x="3753852" y="2098307"/>
            <a:ext cx="1164657" cy="7892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27D05B-1669-5AD2-CAB6-8FBFCC7AB771}"/>
              </a:ext>
            </a:extLst>
          </p:cNvPr>
          <p:cNvCxnSpPr>
            <a:endCxn id="10" idx="1"/>
          </p:cNvCxnSpPr>
          <p:nvPr/>
        </p:nvCxnSpPr>
        <p:spPr>
          <a:xfrm flipV="1">
            <a:off x="3137836" y="2492943"/>
            <a:ext cx="616016" cy="9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21871E-FEE4-504E-0698-3B1387219BD7}"/>
              </a:ext>
            </a:extLst>
          </p:cNvPr>
          <p:cNvCxnSpPr>
            <a:stCxn id="10" idx="3"/>
          </p:cNvCxnSpPr>
          <p:nvPr/>
        </p:nvCxnSpPr>
        <p:spPr>
          <a:xfrm flipV="1">
            <a:off x="4918509" y="2483318"/>
            <a:ext cx="693019" cy="9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3218C-BD00-B45A-17CB-168D7D01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516" y="2199042"/>
            <a:ext cx="844704" cy="568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A60EFE-F506-BBC5-1EDF-18A530EFAF3B}"/>
              </a:ext>
            </a:extLst>
          </p:cNvPr>
          <p:cNvSpPr txBox="1"/>
          <p:nvPr/>
        </p:nvSpPr>
        <p:spPr>
          <a:xfrm>
            <a:off x="2719937" y="235900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CE7EA-CDA9-B1E9-9817-E8F39EE4F142}"/>
              </a:ext>
            </a:extLst>
          </p:cNvPr>
          <p:cNvSpPr txBox="1"/>
          <p:nvPr/>
        </p:nvSpPr>
        <p:spPr>
          <a:xfrm>
            <a:off x="5725341" y="231790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19C18-E0F0-EC96-7B8C-69E5354E2BC2}"/>
              </a:ext>
            </a:extLst>
          </p:cNvPr>
          <p:cNvSpPr txBox="1"/>
          <p:nvPr/>
        </p:nvSpPr>
        <p:spPr>
          <a:xfrm>
            <a:off x="683394" y="3429000"/>
            <a:ext cx="7669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train the Policy Network for continuous Actions?</a:t>
            </a:r>
          </a:p>
          <a:p>
            <a:endParaRPr lang="en-US" dirty="0"/>
          </a:p>
          <a:p>
            <a:r>
              <a:rPr lang="en-US" dirty="0"/>
              <a:t>Hint: The Optimal Action is the one that maximizes the Q Function</a:t>
            </a:r>
          </a:p>
          <a:p>
            <a:endParaRPr lang="en-US" dirty="0"/>
          </a:p>
          <a:p>
            <a:r>
              <a:rPr lang="en-US" dirty="0"/>
              <a:t>Idea: Use the Q Function as the Reward to train the Policy Network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3A0584-D70A-C658-784B-24729CE79D21}"/>
              </a:ext>
            </a:extLst>
          </p:cNvPr>
          <p:cNvCxnSpPr/>
          <p:nvPr/>
        </p:nvCxnSpPr>
        <p:spPr>
          <a:xfrm flipV="1">
            <a:off x="5852160" y="5091764"/>
            <a:ext cx="0" cy="1174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F2FF50-CFAB-3D54-E98A-6B1269A9A223}"/>
              </a:ext>
            </a:extLst>
          </p:cNvPr>
          <p:cNvCxnSpPr/>
          <p:nvPr/>
        </p:nvCxnSpPr>
        <p:spPr>
          <a:xfrm>
            <a:off x="5861785" y="6275672"/>
            <a:ext cx="24906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4AA5FC03-556C-E8ED-6535-D3DC863ADCD7}"/>
              </a:ext>
            </a:extLst>
          </p:cNvPr>
          <p:cNvSpPr/>
          <p:nvPr/>
        </p:nvSpPr>
        <p:spPr>
          <a:xfrm>
            <a:off x="6140918" y="5271437"/>
            <a:ext cx="1751798" cy="628849"/>
          </a:xfrm>
          <a:custGeom>
            <a:avLst/>
            <a:gdLst>
              <a:gd name="connsiteX0" fmla="*/ 0 w 1751798"/>
              <a:gd name="connsiteY0" fmla="*/ 628849 h 628849"/>
              <a:gd name="connsiteX1" fmla="*/ 567890 w 1751798"/>
              <a:gd name="connsiteY1" fmla="*/ 80209 h 628849"/>
              <a:gd name="connsiteX2" fmla="*/ 1164657 w 1751798"/>
              <a:gd name="connsiteY2" fmla="*/ 51334 h 628849"/>
              <a:gd name="connsiteX3" fmla="*/ 1751798 w 1751798"/>
              <a:gd name="connsiteY3" fmla="*/ 542222 h 628849"/>
              <a:gd name="connsiteX4" fmla="*/ 1751798 w 1751798"/>
              <a:gd name="connsiteY4" fmla="*/ 542222 h 6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1798" h="628849">
                <a:moveTo>
                  <a:pt x="0" y="628849"/>
                </a:moveTo>
                <a:cubicBezTo>
                  <a:pt x="186890" y="402655"/>
                  <a:pt x="373781" y="176461"/>
                  <a:pt x="567890" y="80209"/>
                </a:cubicBezTo>
                <a:cubicBezTo>
                  <a:pt x="761999" y="-16043"/>
                  <a:pt x="967339" y="-25668"/>
                  <a:pt x="1164657" y="51334"/>
                </a:cubicBezTo>
                <a:cubicBezTo>
                  <a:pt x="1361975" y="128336"/>
                  <a:pt x="1751798" y="542222"/>
                  <a:pt x="1751798" y="542222"/>
                </a:cubicBezTo>
                <a:lnTo>
                  <a:pt x="1751798" y="542222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DA3A2-5218-9D88-C9C8-86D56658FFF4}"/>
              </a:ext>
            </a:extLst>
          </p:cNvPr>
          <p:cNvSpPr txBox="1"/>
          <p:nvPr/>
        </p:nvSpPr>
        <p:spPr>
          <a:xfrm>
            <a:off x="4827681" y="558586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Q(S,A)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DB7B1-5437-4E69-FACE-F212A8640D24}"/>
              </a:ext>
            </a:extLst>
          </p:cNvPr>
          <p:cNvSpPr txBox="1"/>
          <p:nvPr/>
        </p:nvSpPr>
        <p:spPr>
          <a:xfrm>
            <a:off x="6845135" y="637192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A*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399328-0219-05E1-1627-DA72ADDA33CD}"/>
              </a:ext>
            </a:extLst>
          </p:cNvPr>
          <p:cNvCxnSpPr/>
          <p:nvPr/>
        </p:nvCxnSpPr>
        <p:spPr>
          <a:xfrm>
            <a:off x="7016817" y="5370897"/>
            <a:ext cx="0" cy="78927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086AC0-8DE5-2F29-B000-5DE52753CD91}"/>
              </a:ext>
            </a:extLst>
          </p:cNvPr>
          <p:cNvSpPr txBox="1"/>
          <p:nvPr/>
        </p:nvSpPr>
        <p:spPr>
          <a:xfrm>
            <a:off x="7438338" y="4959739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Optimal </a:t>
            </a:r>
          </a:p>
          <a:p>
            <a:pPr algn="ctr"/>
            <a:r>
              <a:rPr lang="en-US" sz="1100" dirty="0"/>
              <a:t>Action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2D42D8-708C-A018-7B65-C44CA8FDD9F8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7072120" y="5175182"/>
            <a:ext cx="3662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060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034BC7-93D4-444F-BDCE-AF2A09F0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17" y="161903"/>
            <a:ext cx="8229600" cy="1143000"/>
          </a:xfrm>
        </p:spPr>
        <p:txBody>
          <a:bodyPr/>
          <a:lstStyle/>
          <a:p>
            <a:r>
              <a:rPr lang="en-US" dirty="0"/>
              <a:t>DPG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FD824E-5560-884A-92D1-C25E45D91E7A}"/>
              </a:ext>
            </a:extLst>
          </p:cNvPr>
          <p:cNvSpPr/>
          <p:nvPr/>
        </p:nvSpPr>
        <p:spPr>
          <a:xfrm>
            <a:off x="3222171" y="1291172"/>
            <a:ext cx="1850572" cy="10464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CF0E52-0AA8-CD4D-A9BD-B7673C383064}"/>
              </a:ext>
            </a:extLst>
          </p:cNvPr>
          <p:cNvCxnSpPr/>
          <p:nvPr/>
        </p:nvCxnSpPr>
        <p:spPr>
          <a:xfrm>
            <a:off x="2623457" y="1556657"/>
            <a:ext cx="598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C866EA-7977-F24F-B489-8DA40C066FC5}"/>
              </a:ext>
            </a:extLst>
          </p:cNvPr>
          <p:cNvCxnSpPr/>
          <p:nvPr/>
        </p:nvCxnSpPr>
        <p:spPr>
          <a:xfrm>
            <a:off x="2623457" y="2079172"/>
            <a:ext cx="598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4D01D8-5E91-FD45-AE03-1AD3CD613478}"/>
              </a:ext>
            </a:extLst>
          </p:cNvPr>
          <p:cNvCxnSpPr/>
          <p:nvPr/>
        </p:nvCxnSpPr>
        <p:spPr>
          <a:xfrm>
            <a:off x="5072743" y="1814377"/>
            <a:ext cx="598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BEAD94-392D-664A-8F51-5D7D6B488763}"/>
              </a:ext>
            </a:extLst>
          </p:cNvPr>
          <p:cNvSpPr txBox="1"/>
          <p:nvPr/>
        </p:nvSpPr>
        <p:spPr>
          <a:xfrm>
            <a:off x="3472543" y="1570806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1</a:t>
            </a:r>
          </a:p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BF9EE3-0D72-4945-8654-CC12FBF77A3D}"/>
              </a:ext>
            </a:extLst>
          </p:cNvPr>
          <p:cNvSpPr txBox="1"/>
          <p:nvPr/>
        </p:nvSpPr>
        <p:spPr>
          <a:xfrm>
            <a:off x="2296886" y="142602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D54A1-B6FF-A345-980A-B19AE0B8A575}"/>
              </a:ext>
            </a:extLst>
          </p:cNvPr>
          <p:cNvSpPr txBox="1"/>
          <p:nvPr/>
        </p:nvSpPr>
        <p:spPr>
          <a:xfrm>
            <a:off x="2296886" y="20348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80444-C880-9A46-ACA0-8FAE38156480}"/>
              </a:ext>
            </a:extLst>
          </p:cNvPr>
          <p:cNvSpPr txBox="1"/>
          <p:nvPr/>
        </p:nvSpPr>
        <p:spPr>
          <a:xfrm>
            <a:off x="5791200" y="1665514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Q(S,A,W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83DECD-AB76-D14B-A7F2-0EB12EDC38A4}"/>
              </a:ext>
            </a:extLst>
          </p:cNvPr>
          <p:cNvSpPr/>
          <p:nvPr/>
        </p:nvSpPr>
        <p:spPr>
          <a:xfrm>
            <a:off x="3222171" y="3134121"/>
            <a:ext cx="1850572" cy="10464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AAD60D-C7BE-4044-BA89-8C1935A1CB93}"/>
              </a:ext>
            </a:extLst>
          </p:cNvPr>
          <p:cNvCxnSpPr/>
          <p:nvPr/>
        </p:nvCxnSpPr>
        <p:spPr>
          <a:xfrm>
            <a:off x="2610855" y="3653565"/>
            <a:ext cx="598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5AB529-799A-FD42-958C-5036EA47AE9B}"/>
              </a:ext>
            </a:extLst>
          </p:cNvPr>
          <p:cNvCxnSpPr/>
          <p:nvPr/>
        </p:nvCxnSpPr>
        <p:spPr>
          <a:xfrm>
            <a:off x="5072743" y="3657326"/>
            <a:ext cx="598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70E4D02-04F0-4940-84CA-23236236F516}"/>
              </a:ext>
            </a:extLst>
          </p:cNvPr>
          <p:cNvSpPr txBox="1"/>
          <p:nvPr/>
        </p:nvSpPr>
        <p:spPr>
          <a:xfrm>
            <a:off x="3472543" y="3387713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2</a:t>
            </a:r>
          </a:p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4F47C-882C-3841-8066-E4EACEAD0BD8}"/>
              </a:ext>
            </a:extLst>
          </p:cNvPr>
          <p:cNvSpPr txBox="1"/>
          <p:nvPr/>
        </p:nvSpPr>
        <p:spPr>
          <a:xfrm>
            <a:off x="2284284" y="3522937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339B25-2D83-3346-8E1A-3B83F594EBD7}"/>
              </a:ext>
            </a:extLst>
          </p:cNvPr>
          <p:cNvSpPr txBox="1"/>
          <p:nvPr/>
        </p:nvSpPr>
        <p:spPr>
          <a:xfrm>
            <a:off x="5671457" y="338922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A(S’,W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DC6C14-7EEA-414F-8A65-2252F5FE543F}"/>
              </a:ext>
            </a:extLst>
          </p:cNvPr>
          <p:cNvSpPr txBox="1"/>
          <p:nvPr/>
        </p:nvSpPr>
        <p:spPr>
          <a:xfrm>
            <a:off x="631371" y="3489629"/>
            <a:ext cx="784189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D65F1-FD38-7748-AB2B-98FF051F94F9}"/>
              </a:ext>
            </a:extLst>
          </p:cNvPr>
          <p:cNvSpPr txBox="1"/>
          <p:nvPr/>
        </p:nvSpPr>
        <p:spPr>
          <a:xfrm>
            <a:off x="626773" y="1676533"/>
            <a:ext cx="77938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Critic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11F6C7-E946-4E4F-80B0-0479EAEDEDD8}"/>
              </a:ext>
            </a:extLst>
          </p:cNvPr>
          <p:cNvSpPr txBox="1"/>
          <p:nvPr/>
        </p:nvSpPr>
        <p:spPr>
          <a:xfrm>
            <a:off x="1535752" y="4533886"/>
            <a:ext cx="607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Q(S,A,W</a:t>
            </a:r>
            <a:r>
              <a:rPr lang="en-US" baseline="-25000" dirty="0"/>
              <a:t>1</a:t>
            </a:r>
            <a:r>
              <a:rPr lang="en-US" dirty="0"/>
              <a:t>) as the Reward Function for Network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0E6A1C-4C91-554C-9D40-974A3752E353}"/>
                  </a:ext>
                </a:extLst>
              </p:cNvPr>
              <p:cNvSpPr txBox="1"/>
              <p:nvPr/>
            </p:nvSpPr>
            <p:spPr>
              <a:xfrm>
                <a:off x="2978571" y="5007334"/>
                <a:ext cx="2682786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0E6A1C-4C91-554C-9D40-974A3752E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71" y="5007334"/>
                <a:ext cx="2682786" cy="527580"/>
              </a:xfrm>
              <a:prstGeom prst="rect">
                <a:avLst/>
              </a:prstGeom>
              <a:blipFill>
                <a:blip r:embed="rId2"/>
                <a:stretch>
                  <a:fillRect l="-943" t="-4762" r="-235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11144C-7AD5-B342-8DEC-A375661FE11F}"/>
                  </a:ext>
                </a:extLst>
              </p:cNvPr>
              <p:cNvSpPr txBox="1"/>
              <p:nvPr/>
            </p:nvSpPr>
            <p:spPr>
              <a:xfrm>
                <a:off x="2978571" y="5789474"/>
                <a:ext cx="4010778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11144C-7AD5-B342-8DEC-A375661F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71" y="5789474"/>
                <a:ext cx="4010778" cy="543034"/>
              </a:xfrm>
              <a:prstGeom prst="rect">
                <a:avLst/>
              </a:prstGeom>
              <a:blipFill>
                <a:blip r:embed="rId3"/>
                <a:stretch>
                  <a:fillRect l="-2524" t="-232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2E9E92-7EAD-8942-B73D-57413F56307A}"/>
              </a:ext>
            </a:extLst>
          </p:cNvPr>
          <p:cNvSpPr txBox="1"/>
          <p:nvPr/>
        </p:nvSpPr>
        <p:spPr>
          <a:xfrm>
            <a:off x="6402072" y="3743979"/>
            <a:ext cx="2752677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Choose the Action that</a:t>
            </a:r>
            <a:br>
              <a:rPr lang="en-US" dirty="0"/>
            </a:br>
            <a:r>
              <a:rPr lang="en-US" dirty="0"/>
              <a:t>maximizes Q(S,A,W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FB21BF-5D00-9645-A7F7-9DF6061F421C}"/>
              </a:ext>
            </a:extLst>
          </p:cNvPr>
          <p:cNvCxnSpPr/>
          <p:nvPr/>
        </p:nvCxnSpPr>
        <p:spPr>
          <a:xfrm flipH="1">
            <a:off x="5705152" y="4079366"/>
            <a:ext cx="730615" cy="35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850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2C89F-F7BB-134C-A820-416F21C15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59FFE-C13D-E84B-A54D-82569BAF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200"/>
            <a:ext cx="9144000" cy="264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3EE979-5D01-F04B-915E-A5D728F4ABD9}"/>
              </a:ext>
            </a:extLst>
          </p:cNvPr>
          <p:cNvSpPr txBox="1"/>
          <p:nvPr/>
        </p:nvSpPr>
        <p:spPr>
          <a:xfrm>
            <a:off x="6069874" y="3553097"/>
            <a:ext cx="313419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3. Choose the next Action</a:t>
            </a:r>
            <a:br>
              <a:rPr lang="en-US" dirty="0"/>
            </a:br>
            <a:r>
              <a:rPr lang="en-US" dirty="0"/>
              <a:t>A’ using Network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B814F3-F22E-AA44-91D1-1FF1342AF317}"/>
              </a:ext>
            </a:extLst>
          </p:cNvPr>
          <p:cNvCxnSpPr/>
          <p:nvPr/>
        </p:nvCxnSpPr>
        <p:spPr>
          <a:xfrm flipH="1" flipV="1">
            <a:off x="5233851" y="3204754"/>
            <a:ext cx="757646" cy="28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041ACC-B5BA-844E-9A58-E49B89A992B1}"/>
              </a:ext>
            </a:extLst>
          </p:cNvPr>
          <p:cNvSpPr txBox="1"/>
          <p:nvPr/>
        </p:nvSpPr>
        <p:spPr>
          <a:xfrm>
            <a:off x="2697084" y="4923024"/>
            <a:ext cx="30941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5. Improve the Action by</a:t>
            </a:r>
            <a:br>
              <a:rPr lang="en-US" dirty="0"/>
            </a:br>
            <a:r>
              <a:rPr lang="en-US" dirty="0"/>
              <a:t>improving Network 2</a:t>
            </a:r>
            <a:br>
              <a:rPr lang="en-US" dirty="0"/>
            </a:br>
            <a:r>
              <a:rPr lang="en-US" dirty="0"/>
              <a:t>(Policy Improvement Step)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BF698F-48AA-294C-886C-4E1472CE9E5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3823063" y="4023360"/>
            <a:ext cx="421079" cy="899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EBA46-A324-D94E-B456-C3B17790ED43}"/>
              </a:ext>
            </a:extLst>
          </p:cNvPr>
          <p:cNvSpPr txBox="1"/>
          <p:nvPr/>
        </p:nvSpPr>
        <p:spPr>
          <a:xfrm>
            <a:off x="5451170" y="1316483"/>
            <a:ext cx="343876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 Take a step in the env and</a:t>
            </a:r>
            <a:br>
              <a:rPr lang="en-US" dirty="0"/>
            </a:br>
            <a:r>
              <a:rPr lang="en-US" dirty="0"/>
              <a:t>obtain the (S,A,R,S’) values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C677E3-2C95-EF4A-A484-9F417C124DDA}"/>
              </a:ext>
            </a:extLst>
          </p:cNvPr>
          <p:cNvCxnSpPr/>
          <p:nvPr/>
        </p:nvCxnSpPr>
        <p:spPr>
          <a:xfrm flipH="1">
            <a:off x="3892731" y="1962814"/>
            <a:ext cx="1898469" cy="99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F44A9A-A13A-74D3-4789-BAB677D6CAB9}"/>
              </a:ext>
            </a:extLst>
          </p:cNvPr>
          <p:cNvSpPr txBox="1"/>
          <p:nvPr/>
        </p:nvSpPr>
        <p:spPr>
          <a:xfrm>
            <a:off x="5910093" y="4475369"/>
            <a:ext cx="31037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4. Improve the Q Value by</a:t>
            </a:r>
            <a:br>
              <a:rPr lang="en-US" dirty="0"/>
            </a:br>
            <a:r>
              <a:rPr lang="en-US" dirty="0"/>
              <a:t>improving Network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E0AC4-877D-D11C-F6C6-17D05F574BF7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553097"/>
            <a:ext cx="1338093" cy="111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113D33-4A70-BA99-6E4A-98C6710FA5B2}"/>
              </a:ext>
            </a:extLst>
          </p:cNvPr>
          <p:cNvSpPr txBox="1"/>
          <p:nvPr/>
        </p:nvSpPr>
        <p:spPr>
          <a:xfrm>
            <a:off x="1153232" y="1316483"/>
            <a:ext cx="309091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Choose Action A using </a:t>
            </a:r>
            <a:br>
              <a:rPr lang="en-US" dirty="0"/>
            </a:br>
            <a:r>
              <a:rPr lang="en-US" dirty="0"/>
              <a:t>Network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E1078E-7F74-400B-851E-1FF02536D0B4}"/>
              </a:ext>
            </a:extLst>
          </p:cNvPr>
          <p:cNvCxnSpPr/>
          <p:nvPr/>
        </p:nvCxnSpPr>
        <p:spPr>
          <a:xfrm>
            <a:off x="2103120" y="2108200"/>
            <a:ext cx="593964" cy="14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451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FE766-BCB1-7943-9020-E8902FE6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Continuous Action Spaces: Deterministic Policy Gradients (DPG)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62CBD-7919-BE40-8A49-508CBF3B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534"/>
            <a:ext cx="9144000" cy="1315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6A0304-2DEA-6444-B881-2201A8AA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8890000" cy="1257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7E527-2B11-1547-A43D-798EF4512819}"/>
                  </a:ext>
                </a:extLst>
              </p:cNvPr>
              <p:cNvSpPr txBox="1"/>
              <p:nvPr/>
            </p:nvSpPr>
            <p:spPr>
              <a:xfrm>
                <a:off x="981862" y="4977220"/>
                <a:ext cx="7908138" cy="39049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𝛾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′, </m:t>
                        </m:r>
                      </m:e>
                    </m:fun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/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7E527-2B11-1547-A43D-798EF4512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62" y="4977220"/>
                <a:ext cx="7908138" cy="390492"/>
              </a:xfrm>
              <a:prstGeom prst="rect">
                <a:avLst/>
              </a:prstGeom>
              <a:blipFill>
                <a:blip r:embed="rId4"/>
                <a:stretch>
                  <a:fillRect l="-640" t="-15152" b="-181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187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9F226-04BE-3043-B517-B71D05A6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Policy Based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54691-8192-BB49-B0D8-6C535720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381"/>
            <a:ext cx="9144000" cy="2195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0DCC9-3A0E-B444-BFD0-7431870F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2186"/>
            <a:ext cx="9144000" cy="1803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64ABD-9D93-E14F-B9C8-7353FE6ECB43}"/>
              </a:ext>
            </a:extLst>
          </p:cNvPr>
          <p:cNvSpPr txBox="1"/>
          <p:nvPr/>
        </p:nvSpPr>
        <p:spPr>
          <a:xfrm>
            <a:off x="1655180" y="5542338"/>
            <a:ext cx="6824304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Typically required 10x the number of episodes to converge</a:t>
            </a:r>
            <a:br>
              <a:rPr lang="en-US" dirty="0"/>
            </a:br>
            <a:r>
              <a:rPr lang="en-US" dirty="0"/>
              <a:t>compared to DQN</a:t>
            </a:r>
          </a:p>
        </p:txBody>
      </p:sp>
    </p:spTree>
    <p:extLst>
      <p:ext uri="{BB962C8B-B14F-4D97-AF65-F5344CB8AC3E}">
        <p14:creationId xmlns:p14="http://schemas.microsoft.com/office/powerpoint/2010/main" val="396364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034BC7-93D4-444F-BDCE-AF2A09F0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17" y="161903"/>
            <a:ext cx="8229600" cy="1143000"/>
          </a:xfrm>
        </p:spPr>
        <p:txBody>
          <a:bodyPr/>
          <a:lstStyle/>
          <a:p>
            <a:r>
              <a:rPr lang="en-US" dirty="0"/>
              <a:t>DPG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34A6B-3805-2548-A427-7D5B40F5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374" y="1067583"/>
            <a:ext cx="5335044" cy="3044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B45EF-4DE6-E241-ACAF-53111322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1" y="4111874"/>
            <a:ext cx="7457597" cy="25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96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FE766-BCB1-7943-9020-E8902FE6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DPG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134E54-3A4D-5B41-9016-82EF4E9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8" y="1257356"/>
            <a:ext cx="7903923" cy="506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013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F3B610-6BD4-E64E-9F66-44F037DFE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34" y="2504271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Gradient Computations</a:t>
            </a:r>
          </a:p>
        </p:txBody>
      </p:sp>
    </p:spTree>
    <p:extLst>
      <p:ext uri="{BB962C8B-B14F-4D97-AF65-F5344CB8AC3E}">
        <p14:creationId xmlns:p14="http://schemas.microsoft.com/office/powerpoint/2010/main" val="3728145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09728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Then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/>
                  <a:t> and</a:t>
                </a:r>
              </a:p>
              <a:p>
                <a:pPr marL="109728" indent="0">
                  <a:buNone/>
                </a:pPr>
                <a:endParaRPr lang="en-US" sz="24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68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BC28B30-36C6-E042-9750-1F2FCC30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Computations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1B0C67-0A73-3247-A4BB-ED2F217EBCA5}"/>
              </a:ext>
            </a:extLst>
          </p:cNvPr>
          <p:cNvCxnSpPr>
            <a:cxnSpLocks/>
          </p:cNvCxnSpPr>
          <p:nvPr/>
        </p:nvCxnSpPr>
        <p:spPr>
          <a:xfrm flipH="1" flipV="1">
            <a:off x="3031299" y="3444659"/>
            <a:ext cx="1853852" cy="83924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A72D0B-9C6F-F04A-AD38-F339C1D85EB7}"/>
              </a:ext>
            </a:extLst>
          </p:cNvPr>
          <p:cNvSpPr txBox="1"/>
          <p:nvPr/>
        </p:nvSpPr>
        <p:spPr>
          <a:xfrm>
            <a:off x="3995715" y="4396636"/>
            <a:ext cx="4988866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Cross Entropy Function: This is well known</a:t>
            </a:r>
          </a:p>
          <a:p>
            <a:pPr algn="ctr"/>
            <a:r>
              <a:rPr lang="en-US" dirty="0"/>
              <a:t>from 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C4B48-6C36-584D-AC55-C502220AD59E}"/>
              </a:ext>
            </a:extLst>
          </p:cNvPr>
          <p:cNvSpPr txBox="1"/>
          <p:nvPr/>
        </p:nvSpPr>
        <p:spPr>
          <a:xfrm>
            <a:off x="4885151" y="2111003"/>
            <a:ext cx="328006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q: The action actually taken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D5FC6A-3228-AC42-B06C-2C8AF5B1307D}"/>
              </a:ext>
            </a:extLst>
          </p:cNvPr>
          <p:cNvCxnSpPr/>
          <p:nvPr/>
        </p:nvCxnSpPr>
        <p:spPr>
          <a:xfrm flipH="1">
            <a:off x="5661765" y="2544025"/>
            <a:ext cx="413358" cy="50086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FF137B-B364-9F4A-887B-CB613799B847}"/>
              </a:ext>
            </a:extLst>
          </p:cNvPr>
          <p:cNvGrpSpPr/>
          <p:nvPr/>
        </p:nvGrpSpPr>
        <p:grpSpPr>
          <a:xfrm>
            <a:off x="4385700" y="5537189"/>
            <a:ext cx="3348581" cy="846007"/>
            <a:chOff x="618282" y="1708413"/>
            <a:chExt cx="7089662" cy="193088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0083FF-FF6C-434C-8DD4-E19D46D3F201}"/>
                </a:ext>
              </a:extLst>
            </p:cNvPr>
            <p:cNvGrpSpPr/>
            <p:nvPr/>
          </p:nvGrpSpPr>
          <p:grpSpPr>
            <a:xfrm>
              <a:off x="618282" y="1708413"/>
              <a:ext cx="4911960" cy="1904327"/>
              <a:chOff x="1682994" y="1558101"/>
              <a:chExt cx="4911960" cy="190432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4F8F190-C1FB-9147-99E0-C844E8B91134}"/>
                  </a:ext>
                </a:extLst>
              </p:cNvPr>
              <p:cNvSpPr/>
              <p:nvPr/>
            </p:nvSpPr>
            <p:spPr>
              <a:xfrm>
                <a:off x="3212927" y="1558101"/>
                <a:ext cx="2210844" cy="1904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6F59EDD-6B99-4C4B-B0CB-2B57F88C413F}"/>
                  </a:ext>
                </a:extLst>
              </p:cNvPr>
              <p:cNvCxnSpPr/>
              <p:nvPr/>
            </p:nvCxnSpPr>
            <p:spPr>
              <a:xfrm>
                <a:off x="2193429" y="2573093"/>
                <a:ext cx="10208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17032A-D5D9-504A-8740-C7C49B02E828}"/>
                  </a:ext>
                </a:extLst>
              </p:cNvPr>
              <p:cNvSpPr txBox="1"/>
              <p:nvPr/>
            </p:nvSpPr>
            <p:spPr>
              <a:xfrm>
                <a:off x="1682994" y="2311482"/>
                <a:ext cx="309700" cy="84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60FFDA2-5CE6-5A48-BFFE-5E3B4F9B78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1857596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AACB332-5986-D74E-9378-A092F841A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771" y="3100249"/>
                <a:ext cx="1171183" cy="11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94C55F1-2797-DD43-A2D2-AD355D60ACB9}"/>
                    </a:ext>
                  </a:extLst>
                </p:cNvPr>
                <p:cNvSpPr txBox="1"/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94C55F1-2797-DD43-A2D2-AD355D60AC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1847789"/>
                  <a:ext cx="2064849" cy="561963"/>
                </a:xfrm>
                <a:prstGeom prst="rect">
                  <a:avLst/>
                </a:prstGeom>
                <a:blipFill>
                  <a:blip r:embed="rId3"/>
                  <a:stretch>
                    <a:fillRect l="-128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FE78F1-0882-CF42-93FE-5E5F8ED872ED}"/>
                </a:ext>
              </a:extLst>
            </p:cNvPr>
            <p:cNvGrpSpPr/>
            <p:nvPr/>
          </p:nvGrpSpPr>
          <p:grpSpPr>
            <a:xfrm>
              <a:off x="4860682" y="2364526"/>
              <a:ext cx="109180" cy="620489"/>
              <a:chOff x="5849656" y="2149573"/>
              <a:chExt cx="109180" cy="62048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906624B-77FD-DA41-AB31-62263459C89A}"/>
                  </a:ext>
                </a:extLst>
              </p:cNvPr>
              <p:cNvSpPr/>
              <p:nvPr/>
            </p:nvSpPr>
            <p:spPr>
              <a:xfrm>
                <a:off x="5849656" y="2149573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32632E9-D2A4-3542-B3B0-46D2076A470B}"/>
                  </a:ext>
                </a:extLst>
              </p:cNvPr>
              <p:cNvSpPr/>
              <p:nvPr/>
            </p:nvSpPr>
            <p:spPr>
              <a:xfrm>
                <a:off x="5857784" y="2409371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30FB866-B2C0-C142-97B8-8F6DBB3C7640}"/>
                  </a:ext>
                </a:extLst>
              </p:cNvPr>
              <p:cNvSpPr/>
              <p:nvPr/>
            </p:nvSpPr>
            <p:spPr>
              <a:xfrm>
                <a:off x="5857784" y="2669169"/>
                <a:ext cx="101052" cy="10089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A36E009-6903-2C43-ABBF-7F51106E9A78}"/>
                    </a:ext>
                  </a:extLst>
                </p:cNvPr>
                <p:cNvSpPr txBox="1"/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A36E009-6903-2C43-ABBF-7F51106E9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291" y="3077335"/>
                  <a:ext cx="2128653" cy="561963"/>
                </a:xfrm>
                <a:prstGeom prst="rect">
                  <a:avLst/>
                </a:prstGeom>
                <a:blipFill>
                  <a:blip r:embed="rId4"/>
                  <a:stretch>
                    <a:fillRect l="-1250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E5B898F-1AD5-EC4B-953C-860F35FA5B95}"/>
              </a:ext>
            </a:extLst>
          </p:cNvPr>
          <p:cNvSpPr txBox="1"/>
          <p:nvPr/>
        </p:nvSpPr>
        <p:spPr>
          <a:xfrm>
            <a:off x="6267628" y="6469921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= (t</a:t>
            </a:r>
            <a:r>
              <a:rPr lang="en-US" baseline="-25000" dirty="0"/>
              <a:t>1</a:t>
            </a:r>
            <a:r>
              <a:rPr lang="en-US" dirty="0"/>
              <a:t>,t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dirty="0" err="1"/>
              <a:t>t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918788-77A2-1A4C-A301-89546FD3C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884" y="5665423"/>
            <a:ext cx="940394" cy="6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8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:r>
                  <a:rPr lang="en-US" sz="2400" dirty="0"/>
                  <a:t>= 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G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(-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G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= 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109728" indent="0">
                  <a:buNone/>
                </a:pPr>
                <a:endParaRPr lang="en-US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07" t="-25770" b="-4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BC28B30-36C6-E042-9750-1F2FCC30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Computations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0C2309-10E9-2245-BC00-7974D15BDBC4}"/>
              </a:ext>
            </a:extLst>
          </p:cNvPr>
          <p:cNvSpPr/>
          <p:nvPr/>
        </p:nvSpPr>
        <p:spPr>
          <a:xfrm>
            <a:off x="6242238" y="4133760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6065AC-3335-CE4C-8084-A543797900D4}"/>
              </a:ext>
            </a:extLst>
          </p:cNvPr>
          <p:cNvSpPr/>
          <p:nvPr/>
        </p:nvSpPr>
        <p:spPr>
          <a:xfrm>
            <a:off x="6242238" y="4778670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3518AE-6C30-D24B-A411-9EF8D5FD5E84}"/>
              </a:ext>
            </a:extLst>
          </p:cNvPr>
          <p:cNvSpPr/>
          <p:nvPr/>
        </p:nvSpPr>
        <p:spPr>
          <a:xfrm>
            <a:off x="6242238" y="5776261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48C26-AC48-5240-AFC1-20BA1B8BE6C5}"/>
              </a:ext>
            </a:extLst>
          </p:cNvPr>
          <p:cNvSpPr txBox="1"/>
          <p:nvPr/>
        </p:nvSpPr>
        <p:spPr>
          <a:xfrm>
            <a:off x="6320063" y="4209012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44280-BDCB-EE44-8FEC-BDFB0E6254EA}"/>
              </a:ext>
            </a:extLst>
          </p:cNvPr>
          <p:cNvSpPr txBox="1"/>
          <p:nvPr/>
        </p:nvSpPr>
        <p:spPr>
          <a:xfrm>
            <a:off x="6320063" y="4838261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B10CD-3F5E-CF43-90A1-A8B003A68398}"/>
              </a:ext>
            </a:extLst>
          </p:cNvPr>
          <p:cNvSpPr txBox="1"/>
          <p:nvPr/>
        </p:nvSpPr>
        <p:spPr>
          <a:xfrm>
            <a:off x="6281150" y="5873430"/>
            <a:ext cx="391454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B86455-23AD-4F40-A328-5685FE0B14F9}"/>
              </a:ext>
            </a:extLst>
          </p:cNvPr>
          <p:cNvSpPr/>
          <p:nvPr/>
        </p:nvSpPr>
        <p:spPr>
          <a:xfrm>
            <a:off x="5227630" y="4209012"/>
            <a:ext cx="789140" cy="208619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7E3613-B486-B342-AE43-A19BA53F4314}"/>
              </a:ext>
            </a:extLst>
          </p:cNvPr>
          <p:cNvCxnSpPr>
            <a:endCxn id="11" idx="1"/>
          </p:cNvCxnSpPr>
          <p:nvPr/>
        </p:nvCxnSpPr>
        <p:spPr>
          <a:xfrm flipV="1">
            <a:off x="4572000" y="5252111"/>
            <a:ext cx="655630" cy="15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9CB5A0-1B8A-0B44-B02F-E4082AB0842A}"/>
              </a:ext>
            </a:extLst>
          </p:cNvPr>
          <p:cNvSpPr txBox="1"/>
          <p:nvPr/>
        </p:nvSpPr>
        <p:spPr>
          <a:xfrm>
            <a:off x="4149566" y="513262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7851D-C184-1E4E-A57A-E00464408D8F}"/>
              </a:ext>
            </a:extLst>
          </p:cNvPr>
          <p:cNvSpPr txBox="1"/>
          <p:nvPr/>
        </p:nvSpPr>
        <p:spPr>
          <a:xfrm>
            <a:off x="6016770" y="64516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4FB7B5-8A2E-9145-B067-7AFC93C60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04" y="3545123"/>
            <a:ext cx="11176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012F60-2A2C-BA49-9123-6FE3D3F36BE9}"/>
                  </a:ext>
                </a:extLst>
              </p:cNvPr>
              <p:cNvSpPr txBox="1"/>
              <p:nvPr/>
            </p:nvSpPr>
            <p:spPr>
              <a:xfrm>
                <a:off x="7069598" y="3731783"/>
                <a:ext cx="312008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012F60-2A2C-BA49-9123-6FE3D3F36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598" y="3731783"/>
                <a:ext cx="312008" cy="276999"/>
              </a:xfrm>
              <a:prstGeom prst="rect">
                <a:avLst/>
              </a:prstGeom>
              <a:blipFill>
                <a:blip r:embed="rId4"/>
                <a:stretch>
                  <a:fillRect l="-4000" b="-4348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E7657A-5BDE-A343-B163-33F8F077E44B}"/>
                  </a:ext>
                </a:extLst>
              </p:cNvPr>
              <p:cNvSpPr txBox="1"/>
              <p:nvPr/>
            </p:nvSpPr>
            <p:spPr>
              <a:xfrm>
                <a:off x="7107822" y="6131658"/>
                <a:ext cx="346440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E7657A-5BDE-A343-B163-33F8F077E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22" y="6131658"/>
                <a:ext cx="346440" cy="276999"/>
              </a:xfrm>
              <a:prstGeom prst="rect">
                <a:avLst/>
              </a:prstGeom>
              <a:blipFill>
                <a:blip r:embed="rId5"/>
                <a:stretch>
                  <a:fillRect l="-3571" b="-4348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FF74085-AAB5-FD46-8417-C3B937AFB614}"/>
              </a:ext>
            </a:extLst>
          </p:cNvPr>
          <p:cNvSpPr txBox="1"/>
          <p:nvPr/>
        </p:nvSpPr>
        <p:spPr>
          <a:xfrm>
            <a:off x="5436296" y="502292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79DF2B-E93C-D746-BCF8-A6F55FC31C6F}"/>
              </a:ext>
            </a:extLst>
          </p:cNvPr>
          <p:cNvCxnSpPr>
            <a:endCxn id="5" idx="2"/>
          </p:cNvCxnSpPr>
          <p:nvPr/>
        </p:nvCxnSpPr>
        <p:spPr>
          <a:xfrm flipV="1">
            <a:off x="6016770" y="4378018"/>
            <a:ext cx="225468" cy="1566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512B5D-19BB-664F-8270-F30ECD859F9A}"/>
              </a:ext>
            </a:extLst>
          </p:cNvPr>
          <p:cNvCxnSpPr>
            <a:endCxn id="9" idx="1"/>
          </p:cNvCxnSpPr>
          <p:nvPr/>
        </p:nvCxnSpPr>
        <p:spPr>
          <a:xfrm flipV="1">
            <a:off x="6016770" y="4976761"/>
            <a:ext cx="303293" cy="4616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440C9E-FE04-614F-91FA-7B41020DF181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6016770" y="6020519"/>
            <a:ext cx="225468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C0C2B-E905-1B40-8747-647A519D1BF3}"/>
              </a:ext>
            </a:extLst>
          </p:cNvPr>
          <p:cNvCxnSpPr>
            <a:stCxn id="5" idx="6"/>
          </p:cNvCxnSpPr>
          <p:nvPr/>
        </p:nvCxnSpPr>
        <p:spPr>
          <a:xfrm flipV="1">
            <a:off x="6730753" y="4133760"/>
            <a:ext cx="377069" cy="244258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6733B6-F9FB-1D4F-9220-AFB8EA4E01A7}"/>
              </a:ext>
            </a:extLst>
          </p:cNvPr>
          <p:cNvCxnSpPr/>
          <p:nvPr/>
        </p:nvCxnSpPr>
        <p:spPr>
          <a:xfrm flipV="1">
            <a:off x="6777233" y="4209012"/>
            <a:ext cx="433088" cy="79280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6C8A05-6283-FD47-8CD4-CFF4D7ED68B3}"/>
              </a:ext>
            </a:extLst>
          </p:cNvPr>
          <p:cNvCxnSpPr>
            <a:stCxn id="10" idx="3"/>
          </p:cNvCxnSpPr>
          <p:nvPr/>
        </p:nvCxnSpPr>
        <p:spPr>
          <a:xfrm flipV="1">
            <a:off x="6672604" y="4375612"/>
            <a:ext cx="709002" cy="1636318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AA63D-FE01-9B48-97AD-6F1BAD2703FC}"/>
              </a:ext>
            </a:extLst>
          </p:cNvPr>
          <p:cNvCxnSpPr>
            <a:stCxn id="5" idx="6"/>
          </p:cNvCxnSpPr>
          <p:nvPr/>
        </p:nvCxnSpPr>
        <p:spPr>
          <a:xfrm>
            <a:off x="6730753" y="4378018"/>
            <a:ext cx="910124" cy="162927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4CADB4-4805-5B4A-B97E-2DD676C026F0}"/>
              </a:ext>
            </a:extLst>
          </p:cNvPr>
          <p:cNvCxnSpPr/>
          <p:nvPr/>
        </p:nvCxnSpPr>
        <p:spPr>
          <a:xfrm>
            <a:off x="6805910" y="5022927"/>
            <a:ext cx="781479" cy="105961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1A49BF-D4E2-EA4F-8673-141D723314A0}"/>
              </a:ext>
            </a:extLst>
          </p:cNvPr>
          <p:cNvCxnSpPr>
            <a:stCxn id="10" idx="3"/>
          </p:cNvCxnSpPr>
          <p:nvPr/>
        </p:nvCxnSpPr>
        <p:spPr>
          <a:xfrm>
            <a:off x="6672604" y="6011930"/>
            <a:ext cx="781658" cy="7194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6F72E9A-E642-9A4A-9F49-C4D21157845C}"/>
              </a:ext>
            </a:extLst>
          </p:cNvPr>
          <p:cNvSpPr txBox="1"/>
          <p:nvPr/>
        </p:nvSpPr>
        <p:spPr>
          <a:xfrm>
            <a:off x="7803715" y="4578344"/>
            <a:ext cx="258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EC80E9-E985-9440-A5F6-A8C498239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502" y="5018288"/>
            <a:ext cx="744558" cy="5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4926616"/>
              </a:xfrm>
            </p:spPr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109728" indent="0">
                  <a:buNone/>
                </a:pPr>
                <a:r>
                  <a:rPr lang="en-US" sz="2000" dirty="0"/>
                  <a:t>then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𝑖𝑞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𝑖𝑞</m:t>
                        </m:r>
                      </m:sub>
                    </m:sSub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=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  <a:r>
                  <a:rPr lang="en-US" sz="2000" i="1" dirty="0"/>
                  <a:t>for k = q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4926616"/>
              </a:xfrm>
              <a:blipFill>
                <a:blip r:embed="rId2"/>
                <a:stretch>
                  <a:fillRect l="-6481" t="-35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C86B9-81E1-1042-A513-70E39C81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28B30-36C6-E042-9750-1F2FCC30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Computations: Linear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BEB2F-899B-3441-843D-FAE9EF72B872}"/>
              </a:ext>
            </a:extLst>
          </p:cNvPr>
          <p:cNvSpPr txBox="1"/>
          <p:nvPr/>
        </p:nvSpPr>
        <p:spPr>
          <a:xfrm>
            <a:off x="690332" y="5236772"/>
            <a:ext cx="8258992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equation shows that if the </a:t>
            </a:r>
            <a:r>
              <a:rPr lang="en-US" dirty="0" err="1"/>
              <a:t>q</a:t>
            </a:r>
            <a:r>
              <a:rPr lang="en-US" baseline="30000" dirty="0" err="1"/>
              <a:t>th</a:t>
            </a:r>
            <a:r>
              <a:rPr lang="en-US" dirty="0"/>
              <a:t> action leads to a reward of G&gt;0</a:t>
            </a:r>
          </a:p>
          <a:p>
            <a:r>
              <a:rPr lang="en-US" dirty="0"/>
              <a:t>by the end of the episode, then its synapse weight is increased, while</a:t>
            </a:r>
          </a:p>
          <a:p>
            <a:r>
              <a:rPr lang="en-US" dirty="0"/>
              <a:t>the synapse weights of the other actions are reduced (and vice versa for</a:t>
            </a:r>
            <a:br>
              <a:rPr lang="en-US" dirty="0"/>
            </a:br>
            <a:r>
              <a:rPr lang="en-US" dirty="0"/>
              <a:t> G&lt;0).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D7BCCA-9364-2940-88EF-2B0929620009}"/>
              </a:ext>
            </a:extLst>
          </p:cNvPr>
          <p:cNvSpPr/>
          <p:nvPr/>
        </p:nvSpPr>
        <p:spPr>
          <a:xfrm>
            <a:off x="6472744" y="1342386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144182-0E3D-C749-9C3A-429FAAB1F005}"/>
              </a:ext>
            </a:extLst>
          </p:cNvPr>
          <p:cNvSpPr/>
          <p:nvPr/>
        </p:nvSpPr>
        <p:spPr>
          <a:xfrm>
            <a:off x="6472744" y="1987296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E4562-F2C1-114F-8A55-B41019E889FE}"/>
              </a:ext>
            </a:extLst>
          </p:cNvPr>
          <p:cNvSpPr/>
          <p:nvPr/>
        </p:nvSpPr>
        <p:spPr>
          <a:xfrm>
            <a:off x="6472744" y="2984887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DCD0A-3B02-FA40-A1E9-60DA43439006}"/>
              </a:ext>
            </a:extLst>
          </p:cNvPr>
          <p:cNvSpPr txBox="1"/>
          <p:nvPr/>
        </p:nvSpPr>
        <p:spPr>
          <a:xfrm>
            <a:off x="6550569" y="1417638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8896D-EA3D-5842-BCC9-2BA2C459859E}"/>
              </a:ext>
            </a:extLst>
          </p:cNvPr>
          <p:cNvSpPr txBox="1"/>
          <p:nvPr/>
        </p:nvSpPr>
        <p:spPr>
          <a:xfrm>
            <a:off x="6550569" y="2046887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2F31C-0D11-3740-9CC5-6AAB0583479B}"/>
              </a:ext>
            </a:extLst>
          </p:cNvPr>
          <p:cNvSpPr txBox="1"/>
          <p:nvPr/>
        </p:nvSpPr>
        <p:spPr>
          <a:xfrm>
            <a:off x="6511656" y="3044478"/>
            <a:ext cx="391454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0106FC-61CE-7D4B-8ABB-AC53D252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10" y="818147"/>
            <a:ext cx="1117600" cy="311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A58C07-F4CB-C94E-AC5C-353D4669E935}"/>
                  </a:ext>
                </a:extLst>
              </p:cNvPr>
              <p:cNvSpPr txBox="1"/>
              <p:nvPr/>
            </p:nvSpPr>
            <p:spPr>
              <a:xfrm>
                <a:off x="7300104" y="940409"/>
                <a:ext cx="312008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A58C07-F4CB-C94E-AC5C-353D4669E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104" y="940409"/>
                <a:ext cx="312008" cy="276999"/>
              </a:xfrm>
              <a:prstGeom prst="rect">
                <a:avLst/>
              </a:prstGeom>
              <a:blipFill>
                <a:blip r:embed="rId4"/>
                <a:stretch>
                  <a:fillRect l="-4000" r="-4000" b="-4348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919308-CB5F-F442-9D5F-2F25AC71BCD3}"/>
                  </a:ext>
                </a:extLst>
              </p:cNvPr>
              <p:cNvSpPr txBox="1"/>
              <p:nvPr/>
            </p:nvSpPr>
            <p:spPr>
              <a:xfrm>
                <a:off x="7338328" y="3340284"/>
                <a:ext cx="346440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919308-CB5F-F442-9D5F-2F25AC71B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28" y="3340284"/>
                <a:ext cx="346440" cy="276999"/>
              </a:xfrm>
              <a:prstGeom prst="rect">
                <a:avLst/>
              </a:prstGeom>
              <a:blipFill>
                <a:blip r:embed="rId5"/>
                <a:stretch>
                  <a:fillRect l="-3571" b="-8696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C9F70B-1709-8148-ADB8-940885EE0D2C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6961259" y="1417638"/>
            <a:ext cx="377069" cy="16900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15ED7F-2A54-6B48-B953-964C6AF1CCC7}"/>
              </a:ext>
            </a:extLst>
          </p:cNvPr>
          <p:cNvCxnSpPr/>
          <p:nvPr/>
        </p:nvCxnSpPr>
        <p:spPr>
          <a:xfrm flipV="1">
            <a:off x="7007739" y="1417638"/>
            <a:ext cx="433088" cy="79280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440BEF-E8B3-ED4F-A383-CB7B3C49389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903110" y="1481328"/>
            <a:ext cx="537717" cy="170165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3A8AB0-9198-9340-A9AA-D5B2870F4449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6961259" y="1586644"/>
            <a:ext cx="723509" cy="1495368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A87E0F-97E4-2F43-A49A-13E2405E9E5E}"/>
              </a:ext>
            </a:extLst>
          </p:cNvPr>
          <p:cNvCxnSpPr>
            <a:cxnSpLocks/>
          </p:cNvCxnSpPr>
          <p:nvPr/>
        </p:nvCxnSpPr>
        <p:spPr>
          <a:xfrm>
            <a:off x="7036416" y="2231553"/>
            <a:ext cx="648352" cy="98436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AA49A3-FC0C-B94B-A9FF-FC06CC9D4860}"/>
              </a:ext>
            </a:extLst>
          </p:cNvPr>
          <p:cNvCxnSpPr>
            <a:stCxn id="11" idx="3"/>
          </p:cNvCxnSpPr>
          <p:nvPr/>
        </p:nvCxnSpPr>
        <p:spPr>
          <a:xfrm>
            <a:off x="6903110" y="3182978"/>
            <a:ext cx="781658" cy="7194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7C6F74F-B7EA-0340-9617-E84E65826E05}"/>
              </a:ext>
            </a:extLst>
          </p:cNvPr>
          <p:cNvSpPr/>
          <p:nvPr/>
        </p:nvSpPr>
        <p:spPr>
          <a:xfrm>
            <a:off x="5302677" y="1329159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2118CC-C8DE-6741-BEB2-FEA49A13ED9D}"/>
              </a:ext>
            </a:extLst>
          </p:cNvPr>
          <p:cNvSpPr/>
          <p:nvPr/>
        </p:nvSpPr>
        <p:spPr>
          <a:xfrm>
            <a:off x="5302677" y="1974069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17B38CD-DD3C-C04E-98DA-FFF3CA0F86FA}"/>
              </a:ext>
            </a:extLst>
          </p:cNvPr>
          <p:cNvSpPr/>
          <p:nvPr/>
        </p:nvSpPr>
        <p:spPr>
          <a:xfrm>
            <a:off x="5302677" y="2971660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15B93A-0CE2-0A46-90C3-30EB010CDA57}"/>
              </a:ext>
            </a:extLst>
          </p:cNvPr>
          <p:cNvSpPr txBox="1"/>
          <p:nvPr/>
        </p:nvSpPr>
        <p:spPr>
          <a:xfrm>
            <a:off x="5380502" y="1404411"/>
            <a:ext cx="42351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C3C6D-EBCA-9B47-8473-1A51CACBCED5}"/>
              </a:ext>
            </a:extLst>
          </p:cNvPr>
          <p:cNvSpPr txBox="1"/>
          <p:nvPr/>
        </p:nvSpPr>
        <p:spPr>
          <a:xfrm>
            <a:off x="5380502" y="2033660"/>
            <a:ext cx="42351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CDA9B9-E08E-304B-92B3-4E363A84E06E}"/>
              </a:ext>
            </a:extLst>
          </p:cNvPr>
          <p:cNvSpPr txBox="1"/>
          <p:nvPr/>
        </p:nvSpPr>
        <p:spPr>
          <a:xfrm>
            <a:off x="5341589" y="3031251"/>
            <a:ext cx="43954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3C9A0F-9D47-064C-82CD-6129A3516B2A}"/>
              </a:ext>
            </a:extLst>
          </p:cNvPr>
          <p:cNvCxnSpPr>
            <a:stCxn id="28" idx="6"/>
            <a:endCxn id="6" idx="2"/>
          </p:cNvCxnSpPr>
          <p:nvPr/>
        </p:nvCxnSpPr>
        <p:spPr>
          <a:xfrm>
            <a:off x="5791192" y="1573417"/>
            <a:ext cx="681552" cy="1322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A096E98-73FC-9140-BC83-08CB5FBF53D7}"/>
              </a:ext>
            </a:extLst>
          </p:cNvPr>
          <p:cNvCxnSpPr>
            <a:stCxn id="28" idx="6"/>
            <a:endCxn id="7" idx="2"/>
          </p:cNvCxnSpPr>
          <p:nvPr/>
        </p:nvCxnSpPr>
        <p:spPr>
          <a:xfrm>
            <a:off x="5791192" y="1573417"/>
            <a:ext cx="681552" cy="65813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33C22E-431F-DA47-A75A-71CF9BF5930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804016" y="1589077"/>
            <a:ext cx="707640" cy="1492935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629559-0670-2240-BADB-C0E02AB99F86}"/>
              </a:ext>
            </a:extLst>
          </p:cNvPr>
          <p:cNvCxnSpPr>
            <a:stCxn id="32" idx="3"/>
          </p:cNvCxnSpPr>
          <p:nvPr/>
        </p:nvCxnSpPr>
        <p:spPr>
          <a:xfrm flipV="1">
            <a:off x="5804016" y="1773743"/>
            <a:ext cx="633021" cy="44458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0E7609-D938-EF4F-AEB3-1EF9C3755670}"/>
              </a:ext>
            </a:extLst>
          </p:cNvPr>
          <p:cNvCxnSpPr>
            <a:endCxn id="7" idx="3"/>
          </p:cNvCxnSpPr>
          <p:nvPr/>
        </p:nvCxnSpPr>
        <p:spPr>
          <a:xfrm>
            <a:off x="5837672" y="2273034"/>
            <a:ext cx="706613" cy="13123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1E7AD4-F44F-2842-89BE-8A13B11B1DA8}"/>
              </a:ext>
            </a:extLst>
          </p:cNvPr>
          <p:cNvCxnSpPr/>
          <p:nvPr/>
        </p:nvCxnSpPr>
        <p:spPr>
          <a:xfrm>
            <a:off x="5838514" y="2251655"/>
            <a:ext cx="587750" cy="104117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72AEC1-E8FC-064A-BDBA-3F504C23EF54}"/>
              </a:ext>
            </a:extLst>
          </p:cNvPr>
          <p:cNvCxnSpPr>
            <a:stCxn id="30" idx="6"/>
            <a:endCxn id="8" idx="3"/>
          </p:cNvCxnSpPr>
          <p:nvPr/>
        </p:nvCxnSpPr>
        <p:spPr>
          <a:xfrm>
            <a:off x="5791192" y="3215918"/>
            <a:ext cx="753093" cy="18594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513F73A-A325-3143-AD42-3917B2F65269}"/>
              </a:ext>
            </a:extLst>
          </p:cNvPr>
          <p:cNvCxnSpPr>
            <a:stCxn id="30" idx="6"/>
          </p:cNvCxnSpPr>
          <p:nvPr/>
        </p:nvCxnSpPr>
        <p:spPr>
          <a:xfrm flipV="1">
            <a:off x="5791192" y="2504064"/>
            <a:ext cx="714537" cy="71185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4FEC9D-C4E5-9348-8DC4-6331ED477D03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5791192" y="1865832"/>
            <a:ext cx="727361" cy="135008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ADC9CB8-9DEC-2641-916E-FF45D5307795}"/>
              </a:ext>
            </a:extLst>
          </p:cNvPr>
          <p:cNvSpPr txBox="1"/>
          <p:nvPr/>
        </p:nvSpPr>
        <p:spPr>
          <a:xfrm>
            <a:off x="5423521" y="2353075"/>
            <a:ext cx="258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53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4926616"/>
              </a:xfrm>
            </p:spPr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109728" indent="0">
                  <a:buNone/>
                </a:pPr>
                <a:r>
                  <a:rPr lang="en-US" sz="2000" dirty="0"/>
                  <a:t>then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𝑖𝑞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  <a:r>
                  <a:rPr lang="en-US" sz="2000" i="1" dirty="0"/>
                  <a:t>for k = q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3BA6B-C507-1945-802C-C268D4405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4926616"/>
              </a:xfrm>
              <a:blipFill>
                <a:blip r:embed="rId2"/>
                <a:stretch>
                  <a:fillRect l="-6481" t="-35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C86B9-81E1-1042-A513-70E39C81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28B30-36C6-E042-9750-1F2FCC30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Computations: Linear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BEB2F-899B-3441-843D-FAE9EF72B872}"/>
              </a:ext>
            </a:extLst>
          </p:cNvPr>
          <p:cNvSpPr txBox="1"/>
          <p:nvPr/>
        </p:nvSpPr>
        <p:spPr>
          <a:xfrm>
            <a:off x="690332" y="5236772"/>
            <a:ext cx="8258992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equation shows that if the </a:t>
            </a:r>
            <a:r>
              <a:rPr lang="en-US" dirty="0" err="1"/>
              <a:t>q</a:t>
            </a:r>
            <a:r>
              <a:rPr lang="en-US" baseline="30000" dirty="0" err="1"/>
              <a:t>th</a:t>
            </a:r>
            <a:r>
              <a:rPr lang="en-US" dirty="0"/>
              <a:t> action leads to a reward of G&gt;0</a:t>
            </a:r>
          </a:p>
          <a:p>
            <a:r>
              <a:rPr lang="en-US" dirty="0"/>
              <a:t>by the end of the episode, then its synapse weight is increased, while</a:t>
            </a:r>
          </a:p>
          <a:p>
            <a:r>
              <a:rPr lang="en-US" dirty="0"/>
              <a:t>the synapse weights of the other actions are reduced (and vice versa for</a:t>
            </a:r>
            <a:br>
              <a:rPr lang="en-US" dirty="0"/>
            </a:br>
            <a:r>
              <a:rPr lang="en-US" dirty="0"/>
              <a:t> G&lt;0).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D7BCCA-9364-2940-88EF-2B0929620009}"/>
              </a:ext>
            </a:extLst>
          </p:cNvPr>
          <p:cNvSpPr/>
          <p:nvPr/>
        </p:nvSpPr>
        <p:spPr>
          <a:xfrm>
            <a:off x="6472744" y="1342386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144182-0E3D-C749-9C3A-429FAAB1F005}"/>
              </a:ext>
            </a:extLst>
          </p:cNvPr>
          <p:cNvSpPr/>
          <p:nvPr/>
        </p:nvSpPr>
        <p:spPr>
          <a:xfrm>
            <a:off x="6472744" y="1987296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E4562-F2C1-114F-8A55-B41019E889FE}"/>
              </a:ext>
            </a:extLst>
          </p:cNvPr>
          <p:cNvSpPr/>
          <p:nvPr/>
        </p:nvSpPr>
        <p:spPr>
          <a:xfrm>
            <a:off x="6472744" y="2984887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DCD0A-3B02-FA40-A1E9-60DA43439006}"/>
              </a:ext>
            </a:extLst>
          </p:cNvPr>
          <p:cNvSpPr txBox="1"/>
          <p:nvPr/>
        </p:nvSpPr>
        <p:spPr>
          <a:xfrm>
            <a:off x="6550569" y="1417638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8896D-EA3D-5842-BCC9-2BA2C459859E}"/>
              </a:ext>
            </a:extLst>
          </p:cNvPr>
          <p:cNvSpPr txBox="1"/>
          <p:nvPr/>
        </p:nvSpPr>
        <p:spPr>
          <a:xfrm>
            <a:off x="6550569" y="2046887"/>
            <a:ext cx="388248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2F31C-0D11-3740-9CC5-6AAB0583479B}"/>
              </a:ext>
            </a:extLst>
          </p:cNvPr>
          <p:cNvSpPr txBox="1"/>
          <p:nvPr/>
        </p:nvSpPr>
        <p:spPr>
          <a:xfrm>
            <a:off x="6511656" y="3044478"/>
            <a:ext cx="391454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baseline="-25000" dirty="0"/>
              <a:t>AK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0106FC-61CE-7D4B-8ABB-AC53D252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10" y="818147"/>
            <a:ext cx="1117600" cy="311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A58C07-F4CB-C94E-AC5C-353D4669E935}"/>
                  </a:ext>
                </a:extLst>
              </p:cNvPr>
              <p:cNvSpPr txBox="1"/>
              <p:nvPr/>
            </p:nvSpPr>
            <p:spPr>
              <a:xfrm>
                <a:off x="7300104" y="940409"/>
                <a:ext cx="312008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A58C07-F4CB-C94E-AC5C-353D4669E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104" y="940409"/>
                <a:ext cx="312008" cy="276999"/>
              </a:xfrm>
              <a:prstGeom prst="rect">
                <a:avLst/>
              </a:prstGeom>
              <a:blipFill>
                <a:blip r:embed="rId4"/>
                <a:stretch>
                  <a:fillRect l="-8000" b="-8696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919308-CB5F-F442-9D5F-2F25AC71BCD3}"/>
                  </a:ext>
                </a:extLst>
              </p:cNvPr>
              <p:cNvSpPr txBox="1"/>
              <p:nvPr/>
            </p:nvSpPr>
            <p:spPr>
              <a:xfrm>
                <a:off x="7338328" y="3340284"/>
                <a:ext cx="346440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919308-CB5F-F442-9D5F-2F25AC71B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28" y="3340284"/>
                <a:ext cx="346440" cy="276999"/>
              </a:xfrm>
              <a:prstGeom prst="rect">
                <a:avLst/>
              </a:prstGeom>
              <a:blipFill>
                <a:blip r:embed="rId5"/>
                <a:stretch>
                  <a:fillRect l="-3448" b="-13636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C9F70B-1709-8148-ADB8-940885EE0D2C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6961259" y="1417638"/>
            <a:ext cx="377069" cy="16900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15ED7F-2A54-6B48-B953-964C6AF1CCC7}"/>
              </a:ext>
            </a:extLst>
          </p:cNvPr>
          <p:cNvCxnSpPr/>
          <p:nvPr/>
        </p:nvCxnSpPr>
        <p:spPr>
          <a:xfrm flipV="1">
            <a:off x="7007739" y="1417638"/>
            <a:ext cx="433088" cy="792802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440BEF-E8B3-ED4F-A383-CB7B3C49389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903110" y="1481328"/>
            <a:ext cx="537717" cy="170165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3A8AB0-9198-9340-A9AA-D5B2870F4449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6961259" y="1586644"/>
            <a:ext cx="723509" cy="1495368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A87E0F-97E4-2F43-A49A-13E2405E9E5E}"/>
              </a:ext>
            </a:extLst>
          </p:cNvPr>
          <p:cNvCxnSpPr>
            <a:cxnSpLocks/>
          </p:cNvCxnSpPr>
          <p:nvPr/>
        </p:nvCxnSpPr>
        <p:spPr>
          <a:xfrm>
            <a:off x="7036416" y="2231553"/>
            <a:ext cx="648352" cy="98436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AA49A3-FC0C-B94B-A9FF-FC06CC9D4860}"/>
              </a:ext>
            </a:extLst>
          </p:cNvPr>
          <p:cNvCxnSpPr>
            <a:stCxn id="11" idx="3"/>
          </p:cNvCxnSpPr>
          <p:nvPr/>
        </p:nvCxnSpPr>
        <p:spPr>
          <a:xfrm>
            <a:off x="6903110" y="3182978"/>
            <a:ext cx="781658" cy="7194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7C6F74F-B7EA-0340-9617-E84E65826E05}"/>
              </a:ext>
            </a:extLst>
          </p:cNvPr>
          <p:cNvSpPr/>
          <p:nvPr/>
        </p:nvSpPr>
        <p:spPr>
          <a:xfrm>
            <a:off x="5302677" y="1329159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2118CC-C8DE-6741-BEB2-FEA49A13ED9D}"/>
              </a:ext>
            </a:extLst>
          </p:cNvPr>
          <p:cNvSpPr/>
          <p:nvPr/>
        </p:nvSpPr>
        <p:spPr>
          <a:xfrm>
            <a:off x="5302677" y="1974069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17B38CD-DD3C-C04E-98DA-FFF3CA0F86FA}"/>
              </a:ext>
            </a:extLst>
          </p:cNvPr>
          <p:cNvSpPr/>
          <p:nvPr/>
        </p:nvSpPr>
        <p:spPr>
          <a:xfrm>
            <a:off x="5302677" y="2971660"/>
            <a:ext cx="488515" cy="488515"/>
          </a:xfrm>
          <a:prstGeom prst="ellipse">
            <a:avLst/>
          </a:prstGeom>
          <a:noFill/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15B93A-0CE2-0A46-90C3-30EB010CDA57}"/>
              </a:ext>
            </a:extLst>
          </p:cNvPr>
          <p:cNvSpPr txBox="1"/>
          <p:nvPr/>
        </p:nvSpPr>
        <p:spPr>
          <a:xfrm>
            <a:off x="5380502" y="1404411"/>
            <a:ext cx="42351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C3C6D-EBCA-9B47-8473-1A51CACBCED5}"/>
              </a:ext>
            </a:extLst>
          </p:cNvPr>
          <p:cNvSpPr txBox="1"/>
          <p:nvPr/>
        </p:nvSpPr>
        <p:spPr>
          <a:xfrm>
            <a:off x="5380502" y="2033660"/>
            <a:ext cx="42351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CDA9B9-E08E-304B-92B3-4E363A84E06E}"/>
              </a:ext>
            </a:extLst>
          </p:cNvPr>
          <p:cNvSpPr txBox="1"/>
          <p:nvPr/>
        </p:nvSpPr>
        <p:spPr>
          <a:xfrm>
            <a:off x="5341589" y="3031251"/>
            <a:ext cx="43954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3C9A0F-9D47-064C-82CD-6129A3516B2A}"/>
              </a:ext>
            </a:extLst>
          </p:cNvPr>
          <p:cNvCxnSpPr>
            <a:stCxn id="28" idx="6"/>
            <a:endCxn id="6" idx="2"/>
          </p:cNvCxnSpPr>
          <p:nvPr/>
        </p:nvCxnSpPr>
        <p:spPr>
          <a:xfrm>
            <a:off x="5791192" y="1573417"/>
            <a:ext cx="681552" cy="1322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A096E98-73FC-9140-BC83-08CB5FBF53D7}"/>
              </a:ext>
            </a:extLst>
          </p:cNvPr>
          <p:cNvCxnSpPr>
            <a:stCxn id="28" idx="6"/>
            <a:endCxn id="7" idx="2"/>
          </p:cNvCxnSpPr>
          <p:nvPr/>
        </p:nvCxnSpPr>
        <p:spPr>
          <a:xfrm>
            <a:off x="5791192" y="1573417"/>
            <a:ext cx="681552" cy="658137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33C22E-431F-DA47-A75A-71CF9BF5930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804016" y="1589077"/>
            <a:ext cx="707640" cy="1492935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629559-0670-2240-BADB-C0E02AB99F86}"/>
              </a:ext>
            </a:extLst>
          </p:cNvPr>
          <p:cNvCxnSpPr>
            <a:stCxn id="32" idx="3"/>
          </p:cNvCxnSpPr>
          <p:nvPr/>
        </p:nvCxnSpPr>
        <p:spPr>
          <a:xfrm flipV="1">
            <a:off x="5804016" y="1773743"/>
            <a:ext cx="633021" cy="44458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0E7609-D938-EF4F-AEB3-1EF9C3755670}"/>
              </a:ext>
            </a:extLst>
          </p:cNvPr>
          <p:cNvCxnSpPr>
            <a:endCxn id="7" idx="3"/>
          </p:cNvCxnSpPr>
          <p:nvPr/>
        </p:nvCxnSpPr>
        <p:spPr>
          <a:xfrm>
            <a:off x="5837672" y="2273034"/>
            <a:ext cx="706613" cy="13123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1E7AD4-F44F-2842-89BE-8A13B11B1DA8}"/>
              </a:ext>
            </a:extLst>
          </p:cNvPr>
          <p:cNvCxnSpPr/>
          <p:nvPr/>
        </p:nvCxnSpPr>
        <p:spPr>
          <a:xfrm>
            <a:off x="5838514" y="2251655"/>
            <a:ext cx="587750" cy="104117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72AEC1-E8FC-064A-BDBA-3F504C23EF54}"/>
              </a:ext>
            </a:extLst>
          </p:cNvPr>
          <p:cNvCxnSpPr>
            <a:stCxn id="30" idx="6"/>
            <a:endCxn id="8" idx="3"/>
          </p:cNvCxnSpPr>
          <p:nvPr/>
        </p:nvCxnSpPr>
        <p:spPr>
          <a:xfrm>
            <a:off x="5791192" y="3215918"/>
            <a:ext cx="753093" cy="18594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513F73A-A325-3143-AD42-3917B2F65269}"/>
              </a:ext>
            </a:extLst>
          </p:cNvPr>
          <p:cNvCxnSpPr>
            <a:stCxn id="30" idx="6"/>
          </p:cNvCxnSpPr>
          <p:nvPr/>
        </p:nvCxnSpPr>
        <p:spPr>
          <a:xfrm flipV="1">
            <a:off x="5791192" y="2504064"/>
            <a:ext cx="714537" cy="711854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4FEC9D-C4E5-9348-8DC4-6331ED477D03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5791192" y="1865832"/>
            <a:ext cx="727361" cy="1350086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ADC9CB8-9DEC-2641-916E-FF45D5307795}"/>
              </a:ext>
            </a:extLst>
          </p:cNvPr>
          <p:cNvSpPr txBox="1"/>
          <p:nvPr/>
        </p:nvSpPr>
        <p:spPr>
          <a:xfrm>
            <a:off x="5423521" y="2353075"/>
            <a:ext cx="258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46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6FA26E-EEB7-974E-B050-5CA1A15F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DF5CF8-1541-5A4E-AF69-EC793B85FDE9}"/>
                  </a:ext>
                </a:extLst>
              </p:cNvPr>
              <p:cNvSpPr txBox="1"/>
              <p:nvPr/>
            </p:nvSpPr>
            <p:spPr>
              <a:xfrm>
                <a:off x="393809" y="4961695"/>
                <a:ext cx="4017957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DF5CF8-1541-5A4E-AF69-EC793B85F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9" y="4961695"/>
                <a:ext cx="4017957" cy="369332"/>
              </a:xfrm>
              <a:prstGeom prst="rect">
                <a:avLst/>
              </a:prstGeom>
              <a:blipFill>
                <a:blip r:embed="rId2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7EE96-E617-3643-B2C1-9ED95B79BDAA}"/>
                  </a:ext>
                </a:extLst>
              </p:cNvPr>
              <p:cNvSpPr txBox="1"/>
              <p:nvPr/>
            </p:nvSpPr>
            <p:spPr>
              <a:xfrm>
                <a:off x="4806879" y="4952343"/>
                <a:ext cx="4404854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7EE96-E617-3643-B2C1-9ED95B79B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879" y="4952343"/>
                <a:ext cx="4404854" cy="369332"/>
              </a:xfrm>
              <a:prstGeom prst="rect">
                <a:avLst/>
              </a:prstGeom>
              <a:blipFill>
                <a:blip r:embed="rId3"/>
                <a:stretch>
                  <a:fillRect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close up of a watch&#10;&#10;Description automatically generated">
            <a:extLst>
              <a:ext uri="{FF2B5EF4-FFF2-40B4-BE49-F238E27FC236}">
                <a16:creationId xmlns:a16="http://schemas.microsoft.com/office/drawing/2014/main" id="{B7EE53A3-FE36-9F46-A90F-4CD1307B7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87" y="2077543"/>
            <a:ext cx="4368800" cy="222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2E82EE-EC6C-BB2A-2E06-ECB50F2E6DAA}"/>
                  </a:ext>
                </a:extLst>
              </p:cNvPr>
              <p:cNvSpPr txBox="1"/>
              <p:nvPr/>
            </p:nvSpPr>
            <p:spPr>
              <a:xfrm>
                <a:off x="3087200" y="1301251"/>
                <a:ext cx="5746699" cy="434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nary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000" dirty="0"/>
                  <a:t>(j)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2E82EE-EC6C-BB2A-2E06-ECB50F2E6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200" y="1301251"/>
                <a:ext cx="5746699" cy="434606"/>
              </a:xfrm>
              <a:prstGeom prst="rect">
                <a:avLst/>
              </a:prstGeom>
              <a:blipFill>
                <a:blip r:embed="rId6"/>
                <a:stretch>
                  <a:fillRect l="-1322" t="-102857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31BE71-E0DC-106C-F838-22D70AF857B7}"/>
              </a:ext>
            </a:extLst>
          </p:cNvPr>
          <p:cNvSpPr txBox="1"/>
          <p:nvPr/>
        </p:nvSpPr>
        <p:spPr>
          <a:xfrm>
            <a:off x="393809" y="1249975"/>
            <a:ext cx="22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Choose weights to</a:t>
            </a:r>
          </a:p>
          <a:p>
            <a:pPr algn="ctr"/>
            <a:r>
              <a:rPr lang="en-US" dirty="0"/>
              <a:t>Maximize Reward</a:t>
            </a:r>
          </a:p>
        </p:txBody>
      </p:sp>
      <p:pic>
        <p:nvPicPr>
          <p:cNvPr id="8" name="Picture 7" descr="A diagram of a mathematical model&#10;&#10;Description automatically generated">
            <a:extLst>
              <a:ext uri="{FF2B5EF4-FFF2-40B4-BE49-F238E27FC236}">
                <a16:creationId xmlns:a16="http://schemas.microsoft.com/office/drawing/2014/main" id="{86F9D3B7-E92E-DFBA-9743-5F895827D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0758" y="1905657"/>
            <a:ext cx="4606233" cy="25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3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9A8F9-3264-B24A-B9E5-A37D607D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2495323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Policy Gradient Algorithm</a:t>
            </a:r>
            <a:br>
              <a:rPr lang="en-US" dirty="0"/>
            </a:br>
            <a:r>
              <a:rPr lang="en-US" dirty="0"/>
              <a:t>(Reinforce)</a:t>
            </a:r>
          </a:p>
        </p:txBody>
      </p:sp>
    </p:spTree>
    <p:extLst>
      <p:ext uri="{BB962C8B-B14F-4D97-AF65-F5344CB8AC3E}">
        <p14:creationId xmlns:p14="http://schemas.microsoft.com/office/powerpoint/2010/main" val="3812147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66761</TotalTime>
  <Words>2978</Words>
  <Application>Microsoft Macintosh PowerPoint</Application>
  <PresentationFormat>On-screen Show (4:3)</PresentationFormat>
  <Paragraphs>530</Paragraphs>
  <Slides>76</Slides>
  <Notes>1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Calibri</vt:lpstr>
      <vt:lpstr>Cambria Math</vt:lpstr>
      <vt:lpstr>Lucida Sans Unicode</vt:lpstr>
      <vt:lpstr>Verdana</vt:lpstr>
      <vt:lpstr>Wingdings</vt:lpstr>
      <vt:lpstr>Wingdings 2</vt:lpstr>
      <vt:lpstr>Wingdings 3</vt:lpstr>
      <vt:lpstr>Concourse</vt:lpstr>
      <vt:lpstr>Policy Gradient Methods</vt:lpstr>
      <vt:lpstr>Last Lecture</vt:lpstr>
      <vt:lpstr>This Lecture</vt:lpstr>
      <vt:lpstr>How to Train the Policy Network?</vt:lpstr>
      <vt:lpstr>Reward Functions</vt:lpstr>
      <vt:lpstr>Value Based and Policy Based RL</vt:lpstr>
      <vt:lpstr>Pros and Cons of Policy Based RL</vt:lpstr>
      <vt:lpstr>Logistic Regression</vt:lpstr>
      <vt:lpstr>The Policy Gradient Algorithm (Reinforce)</vt:lpstr>
      <vt:lpstr>Basic Idea behind Policy Gradients</vt:lpstr>
      <vt:lpstr>Playing Pong using Policy Gradients</vt:lpstr>
      <vt:lpstr>Policy Network for Pong</vt:lpstr>
      <vt:lpstr>Policy Network for Pong</vt:lpstr>
      <vt:lpstr>Policy Network for Pong</vt:lpstr>
      <vt:lpstr>Policy Network for Pong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Monte Carlo Policy Gradients: Reinforce</vt:lpstr>
      <vt:lpstr>The Reinforce Algorithm</vt:lpstr>
      <vt:lpstr>Derivation of Likelihood Ratio Formula</vt:lpstr>
      <vt:lpstr>Monte Carlo: Policy Gradients</vt:lpstr>
      <vt:lpstr>Monte Carlo: Policy Gradients</vt:lpstr>
      <vt:lpstr>Reward Function for Policy Network</vt:lpstr>
      <vt:lpstr>Reward Function for Policy Network</vt:lpstr>
      <vt:lpstr>Estimating the Reward Gradient from Sample Episodes</vt:lpstr>
      <vt:lpstr>Probability of Generating an Episode</vt:lpstr>
      <vt:lpstr>Reward Gradient can be Estimated Model Free</vt:lpstr>
      <vt:lpstr>Monte Carlo Policy Gradients: Reinforce</vt:lpstr>
      <vt:lpstr>An Expression for the Policy Gradient</vt:lpstr>
      <vt:lpstr>The Reinforce Algorithm: Batch Mode</vt:lpstr>
      <vt:lpstr>The Reinforce Algorithm</vt:lpstr>
      <vt:lpstr>Monte Carlo Policy Gradients: Reinforce</vt:lpstr>
      <vt:lpstr>The case of K = 2</vt:lpstr>
      <vt:lpstr>The case of K &gt; 2</vt:lpstr>
      <vt:lpstr>Gradient Computation in Supervised Learning</vt:lpstr>
      <vt:lpstr>Gradient Computation in Policy Gradients</vt:lpstr>
      <vt:lpstr>Issues</vt:lpstr>
      <vt:lpstr>Variance Reduction</vt:lpstr>
      <vt:lpstr>Techniques for Variance Reduction</vt:lpstr>
      <vt:lpstr>Discounting</vt:lpstr>
      <vt:lpstr>Exploiting Causality: Reward To-Go</vt:lpstr>
      <vt:lpstr>Monte Carlo Policy Gradients: Reinforce</vt:lpstr>
      <vt:lpstr>Baselines</vt:lpstr>
      <vt:lpstr>Proof</vt:lpstr>
      <vt:lpstr>Baseline Choices</vt:lpstr>
      <vt:lpstr>Actor-Critic Algorithms</vt:lpstr>
      <vt:lpstr>What Problem Are We Solving?</vt:lpstr>
      <vt:lpstr>(Re) Introducing the  Q Function!</vt:lpstr>
      <vt:lpstr>What about the Baseline</vt:lpstr>
      <vt:lpstr>The Advantage Function</vt:lpstr>
      <vt:lpstr>Estimating the Advantage Function</vt:lpstr>
      <vt:lpstr>Estimating the Value Function with Neural Networks</vt:lpstr>
      <vt:lpstr>Value Function Estimation using Monte Carlo</vt:lpstr>
      <vt:lpstr>Value Function Estimation using Temporal Difference</vt:lpstr>
      <vt:lpstr>Overall System: Online Actor Critic</vt:lpstr>
      <vt:lpstr>Online Actor-Critic Algorithm</vt:lpstr>
      <vt:lpstr>Batch Actor-Critic Algorithm</vt:lpstr>
      <vt:lpstr>Adding Discount</vt:lpstr>
      <vt:lpstr>Continuous Action Spaces: Deterministic Policy Gradients</vt:lpstr>
      <vt:lpstr>Continuous Action Spaces</vt:lpstr>
      <vt:lpstr>Continuous Action Spaces</vt:lpstr>
      <vt:lpstr>DPG Algorithm</vt:lpstr>
      <vt:lpstr>DPG Algorithm</vt:lpstr>
      <vt:lpstr>Continuous Action Spaces: Deterministic Policy Gradients (DPG)</vt:lpstr>
      <vt:lpstr>DPG Algorithm</vt:lpstr>
      <vt:lpstr>DPG Algorithm</vt:lpstr>
      <vt:lpstr>Gradient Computations</vt:lpstr>
      <vt:lpstr>Gradient Computations</vt:lpstr>
      <vt:lpstr>Gradient Computations</vt:lpstr>
      <vt:lpstr>Gradient Computations: Linear System</vt:lpstr>
      <vt:lpstr>Gradient Computations: Linear System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Subir and Sangeeta</dc:creator>
  <cp:lastModifiedBy>Subir Varma</cp:lastModifiedBy>
  <cp:revision>391</cp:revision>
  <cp:lastPrinted>2017-09-23T03:30:56Z</cp:lastPrinted>
  <dcterms:created xsi:type="dcterms:W3CDTF">2017-08-28T17:51:54Z</dcterms:created>
  <dcterms:modified xsi:type="dcterms:W3CDTF">2024-02-15T05:08:52Z</dcterms:modified>
</cp:coreProperties>
</file>